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oboto"/>
      <p:regular r:id="rId36"/>
      <p:bold r:id="rId37"/>
      <p:italic r:id="rId38"/>
      <p:boldItalic r:id="rId39"/>
    </p:embeddedFont>
    <p:embeddedFont>
      <p:font typeface="Montserrat"/>
      <p:regular r:id="rId40"/>
      <p:bold r:id="rId41"/>
      <p:italic r:id="rId42"/>
      <p:boldItalic r:id="rId43"/>
    </p:embeddedFont>
    <p:embeddedFont>
      <p:font typeface="Lato"/>
      <p:regular r:id="rId44"/>
      <p:bold r:id="rId45"/>
      <p:italic r:id="rId46"/>
      <p:boldItalic r:id="rId47"/>
    </p:embeddedFont>
    <p:embeddedFont>
      <p:font typeface="Average"/>
      <p:regular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regular.fntdata"/><Relationship Id="rId20" Type="http://schemas.openxmlformats.org/officeDocument/2006/relationships/slide" Target="slides/slide15.xml"/><Relationship Id="rId42" Type="http://schemas.openxmlformats.org/officeDocument/2006/relationships/font" Target="fonts/Montserrat-italic.fntdata"/><Relationship Id="rId41" Type="http://schemas.openxmlformats.org/officeDocument/2006/relationships/font" Target="fonts/Montserrat-bold.fntdata"/><Relationship Id="rId22" Type="http://schemas.openxmlformats.org/officeDocument/2006/relationships/slide" Target="slides/slide17.xml"/><Relationship Id="rId44" Type="http://schemas.openxmlformats.org/officeDocument/2006/relationships/font" Target="fonts/Lato-regular.fntdata"/><Relationship Id="rId21" Type="http://schemas.openxmlformats.org/officeDocument/2006/relationships/slide" Target="slides/slide16.xml"/><Relationship Id="rId43" Type="http://schemas.openxmlformats.org/officeDocument/2006/relationships/font" Target="fonts/Montserrat-boldItalic.fntdata"/><Relationship Id="rId24" Type="http://schemas.openxmlformats.org/officeDocument/2006/relationships/slide" Target="slides/slide19.xml"/><Relationship Id="rId46" Type="http://schemas.openxmlformats.org/officeDocument/2006/relationships/font" Target="fonts/Lato-italic.fntdata"/><Relationship Id="rId23" Type="http://schemas.openxmlformats.org/officeDocument/2006/relationships/slide" Target="slides/slide18.xml"/><Relationship Id="rId45"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Average-regular.fntdata"/><Relationship Id="rId25" Type="http://schemas.openxmlformats.org/officeDocument/2006/relationships/slide" Target="slides/slide20.xml"/><Relationship Id="rId47" Type="http://schemas.openxmlformats.org/officeDocument/2006/relationships/font" Target="fonts/Lato-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bold.fntdata"/><Relationship Id="rId14" Type="http://schemas.openxmlformats.org/officeDocument/2006/relationships/slide" Target="slides/slide9.xml"/><Relationship Id="rId36" Type="http://schemas.openxmlformats.org/officeDocument/2006/relationships/font" Target="fonts/Roboto-regular.fntdata"/><Relationship Id="rId17" Type="http://schemas.openxmlformats.org/officeDocument/2006/relationships/slide" Target="slides/slide12.xml"/><Relationship Id="rId39" Type="http://schemas.openxmlformats.org/officeDocument/2006/relationships/font" Target="fonts/Roboto-boldItalic.fntdata"/><Relationship Id="rId16" Type="http://schemas.openxmlformats.org/officeDocument/2006/relationships/slide" Target="slides/slide11.xml"/><Relationship Id="rId38" Type="http://schemas.openxmlformats.org/officeDocument/2006/relationships/font" Target="fonts/Robo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2.pn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7" name="Google Shape;35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865fe08c12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g865fe08c12_1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Google Shape;401;g865fe08c12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865fe08c12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865fe08c12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865fe08c12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5" name="Shape 415"/>
        <p:cNvGrpSpPr/>
        <p:nvPr/>
      </p:nvGrpSpPr>
      <p:grpSpPr>
        <a:xfrm>
          <a:off x="0" y="0"/>
          <a:ext cx="0" cy="0"/>
          <a:chOff x="0" y="0"/>
          <a:chExt cx="0" cy="0"/>
        </a:xfrm>
      </p:grpSpPr>
      <p:sp>
        <p:nvSpPr>
          <p:cNvPr id="416" name="Google Shape;416;g865fe08c1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865fe08c1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Google Shape;422;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Google Shape;463;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4" name="Google Shape;464;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8" name="Shape 468"/>
        <p:cNvGrpSpPr/>
        <p:nvPr/>
      </p:nvGrpSpPr>
      <p:grpSpPr>
        <a:xfrm>
          <a:off x="0" y="0"/>
          <a:ext cx="0" cy="0"/>
          <a:chOff x="0" y="0"/>
          <a:chExt cx="0" cy="0"/>
        </a:xfrm>
      </p:grpSpPr>
      <p:sp>
        <p:nvSpPr>
          <p:cNvPr id="469" name="Google Shape;469;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0" name="Google Shape;470;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Google Shape;475;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6" name="Google Shape;476;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865fe08c12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g865fe08c12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6"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21" name="Shape 121"/>
        <p:cNvGrpSpPr/>
        <p:nvPr/>
      </p:nvGrpSpPr>
      <p:grpSpPr>
        <a:xfrm>
          <a:off x="0" y="0"/>
          <a:ext cx="0" cy="0"/>
          <a:chOff x="0" y="0"/>
          <a:chExt cx="0" cy="0"/>
        </a:xfrm>
      </p:grpSpPr>
      <p:grpSp>
        <p:nvGrpSpPr>
          <p:cNvPr id="122" name="Google Shape;122;p11"/>
          <p:cNvGrpSpPr/>
          <p:nvPr/>
        </p:nvGrpSpPr>
        <p:grpSpPr>
          <a:xfrm>
            <a:off x="4406400" y="0"/>
            <a:ext cx="4737600" cy="5143065"/>
            <a:chOff x="4406400" y="0"/>
            <a:chExt cx="4737600" cy="5143065"/>
          </a:xfrm>
        </p:grpSpPr>
        <p:sp>
          <p:nvSpPr>
            <p:cNvPr id="123" name="Google Shape;123;p11"/>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1"/>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1"/>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1"/>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1"/>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1"/>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1"/>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1"/>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1"/>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1"/>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1"/>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1"/>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1"/>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1"/>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1"/>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1"/>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 name="Google Shape;141;p11"/>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2" name="Google Shape;142;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43" name="Google Shape;143;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1">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1">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1">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47" name="Shape 147"/>
        <p:cNvGrpSpPr/>
        <p:nvPr/>
      </p:nvGrpSpPr>
      <p:grpSpPr>
        <a:xfrm>
          <a:off x="0" y="0"/>
          <a:ext cx="0" cy="0"/>
          <a:chOff x="0" y="0"/>
          <a:chExt cx="0" cy="0"/>
        </a:xfrm>
      </p:grpSpPr>
      <p:sp>
        <p:nvSpPr>
          <p:cNvPr id="148" name="Google Shape;148;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2">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2">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2">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2" name="Google Shape;152;p12"/>
          <p:cNvGrpSpPr/>
          <p:nvPr/>
        </p:nvGrpSpPr>
        <p:grpSpPr>
          <a:xfrm>
            <a:off x="4406400" y="0"/>
            <a:ext cx="4737600" cy="5143500"/>
            <a:chOff x="4406400" y="0"/>
            <a:chExt cx="4737600" cy="5143500"/>
          </a:xfrm>
        </p:grpSpPr>
        <p:sp>
          <p:nvSpPr>
            <p:cNvPr id="153" name="Google Shape;153;p12"/>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2"/>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2"/>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2"/>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2"/>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2"/>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2"/>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2"/>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2"/>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2"/>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2"/>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2"/>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2"/>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2"/>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2"/>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2"/>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2"/>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2"/>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1" name="Google Shape;171;p12"/>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2" name="Google Shape;172;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73" name="Shape 173"/>
        <p:cNvGrpSpPr/>
        <p:nvPr/>
      </p:nvGrpSpPr>
      <p:grpSpPr>
        <a:xfrm>
          <a:off x="0" y="0"/>
          <a:ext cx="0" cy="0"/>
          <a:chOff x="0" y="0"/>
          <a:chExt cx="0" cy="0"/>
        </a:xfrm>
      </p:grpSpPr>
      <p:sp>
        <p:nvSpPr>
          <p:cNvPr id="174" name="Google Shape;174;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3">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3">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3">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8" name="Google Shape;178;p13"/>
          <p:cNvGrpSpPr/>
          <p:nvPr/>
        </p:nvGrpSpPr>
        <p:grpSpPr>
          <a:xfrm>
            <a:off x="0" y="381001"/>
            <a:ext cx="1037850" cy="1016288"/>
            <a:chOff x="0" y="381001"/>
            <a:chExt cx="1037850" cy="1016288"/>
          </a:xfrm>
        </p:grpSpPr>
        <p:sp>
          <p:nvSpPr>
            <p:cNvPr id="179" name="Google Shape;179;p1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 name="Google Shape;181;p13"/>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82" name="Google Shape;182;p13"/>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83" name="Google Shape;183;p13"/>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84" name="Google Shape;184;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85" name="Shape 185"/>
        <p:cNvGrpSpPr/>
        <p:nvPr/>
      </p:nvGrpSpPr>
      <p:grpSpPr>
        <a:xfrm>
          <a:off x="0" y="0"/>
          <a:ext cx="0" cy="0"/>
          <a:chOff x="0" y="0"/>
          <a:chExt cx="0" cy="0"/>
        </a:xfrm>
      </p:grpSpPr>
      <p:grpSp>
        <p:nvGrpSpPr>
          <p:cNvPr id="186" name="Google Shape;186;p14"/>
          <p:cNvGrpSpPr/>
          <p:nvPr/>
        </p:nvGrpSpPr>
        <p:grpSpPr>
          <a:xfrm>
            <a:off x="0" y="4128572"/>
            <a:ext cx="698925" cy="684657"/>
            <a:chOff x="0" y="3785672"/>
            <a:chExt cx="698925" cy="684657"/>
          </a:xfrm>
        </p:grpSpPr>
        <p:sp>
          <p:nvSpPr>
            <p:cNvPr id="187" name="Google Shape;187;p14"/>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4"/>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9" name="Google Shape;189;p14"/>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90" name="Google Shape;190;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91" name="Google Shape;191;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4">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4">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4">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95" name="Shape 195"/>
        <p:cNvGrpSpPr/>
        <p:nvPr/>
      </p:nvGrpSpPr>
      <p:grpSpPr>
        <a:xfrm>
          <a:off x="0" y="0"/>
          <a:ext cx="0" cy="0"/>
          <a:chOff x="0" y="0"/>
          <a:chExt cx="0" cy="0"/>
        </a:xfrm>
      </p:grpSpPr>
      <p:grpSp>
        <p:nvGrpSpPr>
          <p:cNvPr id="196" name="Google Shape;196;p15"/>
          <p:cNvGrpSpPr/>
          <p:nvPr/>
        </p:nvGrpSpPr>
        <p:grpSpPr>
          <a:xfrm>
            <a:off x="4406400" y="0"/>
            <a:ext cx="4737600" cy="5143065"/>
            <a:chOff x="4406400" y="0"/>
            <a:chExt cx="4737600" cy="5143065"/>
          </a:xfrm>
        </p:grpSpPr>
        <p:sp>
          <p:nvSpPr>
            <p:cNvPr id="197" name="Google Shape;197;p15"/>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5"/>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5"/>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5"/>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5"/>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5"/>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5"/>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5"/>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15"/>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5"/>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5"/>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5"/>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1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15"/>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15"/>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5"/>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5"/>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5" name="Google Shape;215;p15"/>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216" name="Google Shape;216;p15"/>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17" name="Google Shape;217;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218" name="Google Shape;218;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5">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5">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15">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22" name="Shape 222"/>
        <p:cNvGrpSpPr/>
        <p:nvPr/>
      </p:nvGrpSpPr>
      <p:grpSpPr>
        <a:xfrm>
          <a:off x="0" y="0"/>
          <a:ext cx="0" cy="0"/>
          <a:chOff x="0" y="0"/>
          <a:chExt cx="0" cy="0"/>
        </a:xfrm>
      </p:grpSpPr>
      <p:sp>
        <p:nvSpPr>
          <p:cNvPr id="223" name="Google Shape;223;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 name="Google Shape;37;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38" name="Google Shape;38;p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39" name="Shape 39"/>
        <p:cNvGrpSpPr/>
        <p:nvPr/>
      </p:nvGrpSpPr>
      <p:grpSpPr>
        <a:xfrm>
          <a:off x="0" y="0"/>
          <a:ext cx="0" cy="0"/>
          <a:chOff x="0" y="0"/>
          <a:chExt cx="0" cy="0"/>
        </a:xfrm>
      </p:grpSpPr>
      <p:sp>
        <p:nvSpPr>
          <p:cNvPr id="40" name="Google Shape;40;p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4">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4">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4">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 name="Google Shape;44;p4"/>
          <p:cNvGrpSpPr/>
          <p:nvPr/>
        </p:nvGrpSpPr>
        <p:grpSpPr>
          <a:xfrm>
            <a:off x="0" y="381001"/>
            <a:ext cx="1037850" cy="1016288"/>
            <a:chOff x="0" y="381001"/>
            <a:chExt cx="1037850" cy="1016288"/>
          </a:xfrm>
        </p:grpSpPr>
        <p:sp>
          <p:nvSpPr>
            <p:cNvPr id="45" name="Google Shape;45;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 name="Google Shape;47;p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8" name="Google Shape;48;p4"/>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9" name="Google Shape;4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50" name="Shape 50"/>
        <p:cNvGrpSpPr/>
        <p:nvPr/>
      </p:nvGrpSpPr>
      <p:grpSpPr>
        <a:xfrm>
          <a:off x="0" y="0"/>
          <a:ext cx="0" cy="0"/>
          <a:chOff x="0" y="0"/>
          <a:chExt cx="0" cy="0"/>
        </a:xfrm>
      </p:grpSpPr>
      <p:pic>
        <p:nvPicPr>
          <p:cNvPr descr="offset_comp_343059.jpg" id="51" name="Google Shape;51;p5"/>
          <p:cNvPicPr preferRelativeResize="0"/>
          <p:nvPr/>
        </p:nvPicPr>
        <p:blipFill rotWithShape="1">
          <a:blip r:embed="rId2">
            <a:alphaModFix amt="80000"/>
          </a:blip>
          <a:srcRect b="25870" l="30474" r="30474" t="11954"/>
          <a:stretch/>
        </p:blipFill>
        <p:spPr>
          <a:xfrm rot="-5400000">
            <a:off x="113630" y="-105700"/>
            <a:ext cx="5142300" cy="5364300"/>
          </a:xfrm>
          <a:prstGeom prst="diagStripe">
            <a:avLst>
              <a:gd fmla="val 50343" name="adj"/>
            </a:avLst>
          </a:prstGeom>
          <a:noFill/>
          <a:ln>
            <a:noFill/>
          </a:ln>
        </p:spPr>
      </p:pic>
      <p:sp>
        <p:nvSpPr>
          <p:cNvPr id="52" name="Google Shape;52;p5"/>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3" name="Google Shape;53;p5"/>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dk2"/>
              </a:buClr>
              <a:buSzPts val="1300"/>
              <a:buChar char="●"/>
              <a:defRPr>
                <a:solidFill>
                  <a:schemeClr val="dk2"/>
                </a:solidFill>
              </a:defRPr>
            </a:lvl1pPr>
            <a:lvl2pPr indent="-298450" lvl="1" marL="914400" algn="l">
              <a:lnSpc>
                <a:spcPct val="115000"/>
              </a:lnSpc>
              <a:spcBef>
                <a:spcPts val="1600"/>
              </a:spcBef>
              <a:spcAft>
                <a:spcPts val="0"/>
              </a:spcAft>
              <a:buClr>
                <a:schemeClr val="dk2"/>
              </a:buClr>
              <a:buSzPts val="1100"/>
              <a:buChar char="○"/>
              <a:defRPr>
                <a:solidFill>
                  <a:schemeClr val="dk2"/>
                </a:solidFill>
              </a:defRPr>
            </a:lvl2pPr>
            <a:lvl3pPr indent="-298450" lvl="2" marL="1371600" algn="l">
              <a:lnSpc>
                <a:spcPct val="115000"/>
              </a:lnSpc>
              <a:spcBef>
                <a:spcPts val="1600"/>
              </a:spcBef>
              <a:spcAft>
                <a:spcPts val="0"/>
              </a:spcAft>
              <a:buClr>
                <a:schemeClr val="dk2"/>
              </a:buClr>
              <a:buSzPts val="1100"/>
              <a:buChar char="■"/>
              <a:defRPr>
                <a:solidFill>
                  <a:schemeClr val="dk2"/>
                </a:solidFill>
              </a:defRPr>
            </a:lvl3pPr>
            <a:lvl4pPr indent="-298450" lvl="3" marL="1828800" algn="l">
              <a:lnSpc>
                <a:spcPct val="115000"/>
              </a:lnSpc>
              <a:spcBef>
                <a:spcPts val="1600"/>
              </a:spcBef>
              <a:spcAft>
                <a:spcPts val="0"/>
              </a:spcAft>
              <a:buClr>
                <a:schemeClr val="dk2"/>
              </a:buClr>
              <a:buSzPts val="1100"/>
              <a:buChar char="●"/>
              <a:defRPr>
                <a:solidFill>
                  <a:schemeClr val="dk2"/>
                </a:solidFill>
              </a:defRPr>
            </a:lvl4pPr>
            <a:lvl5pPr indent="-298450" lvl="4" marL="2286000" algn="l">
              <a:lnSpc>
                <a:spcPct val="115000"/>
              </a:lnSpc>
              <a:spcBef>
                <a:spcPts val="1600"/>
              </a:spcBef>
              <a:spcAft>
                <a:spcPts val="0"/>
              </a:spcAft>
              <a:buClr>
                <a:schemeClr val="dk2"/>
              </a:buClr>
              <a:buSzPts val="1100"/>
              <a:buChar char="○"/>
              <a:defRPr>
                <a:solidFill>
                  <a:schemeClr val="dk2"/>
                </a:solidFill>
              </a:defRPr>
            </a:lvl5pPr>
            <a:lvl6pPr indent="-298450" lvl="5" marL="2743200" algn="l">
              <a:lnSpc>
                <a:spcPct val="115000"/>
              </a:lnSpc>
              <a:spcBef>
                <a:spcPts val="1600"/>
              </a:spcBef>
              <a:spcAft>
                <a:spcPts val="0"/>
              </a:spcAft>
              <a:buClr>
                <a:schemeClr val="dk2"/>
              </a:buClr>
              <a:buSzPts val="1100"/>
              <a:buChar char="■"/>
              <a:defRPr>
                <a:solidFill>
                  <a:schemeClr val="dk2"/>
                </a:solidFill>
              </a:defRPr>
            </a:lvl6pPr>
            <a:lvl7pPr indent="-298450" lvl="6" marL="3200400" algn="l">
              <a:lnSpc>
                <a:spcPct val="115000"/>
              </a:lnSpc>
              <a:spcBef>
                <a:spcPts val="1600"/>
              </a:spcBef>
              <a:spcAft>
                <a:spcPts val="0"/>
              </a:spcAft>
              <a:buClr>
                <a:schemeClr val="dk2"/>
              </a:buClr>
              <a:buSzPts val="1100"/>
              <a:buChar char="●"/>
              <a:defRPr>
                <a:solidFill>
                  <a:schemeClr val="dk2"/>
                </a:solidFill>
              </a:defRPr>
            </a:lvl7pPr>
            <a:lvl8pPr indent="-298450" lvl="7" marL="3657600" algn="l">
              <a:lnSpc>
                <a:spcPct val="115000"/>
              </a:lnSpc>
              <a:spcBef>
                <a:spcPts val="1600"/>
              </a:spcBef>
              <a:spcAft>
                <a:spcPts val="0"/>
              </a:spcAft>
              <a:buClr>
                <a:schemeClr val="dk2"/>
              </a:buClr>
              <a:buSzPts val="1100"/>
              <a:buChar char="○"/>
              <a:defRPr>
                <a:solidFill>
                  <a:schemeClr val="dk2"/>
                </a:solidFill>
              </a:defRPr>
            </a:lvl8pPr>
            <a:lvl9pPr indent="-298450" lvl="8" marL="4114800" algn="l">
              <a:lnSpc>
                <a:spcPct val="115000"/>
              </a:lnSpc>
              <a:spcBef>
                <a:spcPts val="1600"/>
              </a:spcBef>
              <a:spcAft>
                <a:spcPts val="1600"/>
              </a:spcAft>
              <a:buClr>
                <a:schemeClr val="dk2"/>
              </a:buClr>
              <a:buSzPts val="1100"/>
              <a:buChar char="■"/>
              <a:defRPr>
                <a:solidFill>
                  <a:schemeClr val="dk2"/>
                </a:solidFill>
              </a:defRPr>
            </a:lvl9pPr>
          </a:lstStyle>
          <a:p/>
        </p:txBody>
      </p:sp>
      <p:sp>
        <p:nvSpPr>
          <p:cNvPr id="54" name="Google Shape;5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55" name="Google Shape;55;p5">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5">
            <a:hlinkClick action="ppaction://hlinksldjump" r:id="rId4"/>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5">
            <a:hlinkClick action="ppaction://hlinksldjump" r:id="rId5"/>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
            <a:hlinkClick action="ppaction://hlinksldjump" r:id="rId6"/>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 name="Google Shape;59;p5"/>
          <p:cNvGrpSpPr/>
          <p:nvPr/>
        </p:nvGrpSpPr>
        <p:grpSpPr>
          <a:xfrm>
            <a:off x="0" y="381001"/>
            <a:ext cx="1037850" cy="1016288"/>
            <a:chOff x="0" y="381001"/>
            <a:chExt cx="1037850" cy="1016288"/>
          </a:xfrm>
        </p:grpSpPr>
        <p:sp>
          <p:nvSpPr>
            <p:cNvPr id="60" name="Google Shape;6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sp>
        <p:nvSpPr>
          <p:cNvPr id="63" name="Google Shape;63;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6">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6">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6">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 name="Google Shape;67;p6"/>
          <p:cNvGrpSpPr/>
          <p:nvPr/>
        </p:nvGrpSpPr>
        <p:grpSpPr>
          <a:xfrm>
            <a:off x="0" y="381001"/>
            <a:ext cx="1037850" cy="1016288"/>
            <a:chOff x="0" y="381001"/>
            <a:chExt cx="1037850" cy="1016288"/>
          </a:xfrm>
        </p:grpSpPr>
        <p:sp>
          <p:nvSpPr>
            <p:cNvPr id="68" name="Google Shape;6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 name="Google Shape;70;p6"/>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1" name="Google Shape;71;p6"/>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72" name="Google Shape;72;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7">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7">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7">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 name="Google Shape;78;p7"/>
          <p:cNvGrpSpPr/>
          <p:nvPr/>
        </p:nvGrpSpPr>
        <p:grpSpPr>
          <a:xfrm>
            <a:off x="0" y="381001"/>
            <a:ext cx="1037850" cy="1016288"/>
            <a:chOff x="0" y="381001"/>
            <a:chExt cx="1037850" cy="1016288"/>
          </a:xfrm>
        </p:grpSpPr>
        <p:sp>
          <p:nvSpPr>
            <p:cNvPr id="79" name="Google Shape;79;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2" name="Google Shape;82;p7"/>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3" name="Google Shape;83;p7"/>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4" name="Google Shape;84;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85" name="Shape 85"/>
        <p:cNvGrpSpPr/>
        <p:nvPr/>
      </p:nvGrpSpPr>
      <p:grpSpPr>
        <a:xfrm>
          <a:off x="0" y="0"/>
          <a:ext cx="0" cy="0"/>
          <a:chOff x="0" y="0"/>
          <a:chExt cx="0" cy="0"/>
        </a:xfrm>
      </p:grpSpPr>
      <p:sp>
        <p:nvSpPr>
          <p:cNvPr id="86" name="Google Shape;86;p8"/>
          <p:cNvSpPr txBox="1"/>
          <p:nvPr>
            <p:ph type="title"/>
          </p:nvPr>
        </p:nvSpPr>
        <p:spPr>
          <a:xfrm>
            <a:off x="361071" y="1924852"/>
            <a:ext cx="2304900" cy="1797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87" name="Google Shape;87;p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8"/>
          <p:cNvSpPr txBox="1"/>
          <p:nvPr>
            <p:ph idx="1" type="body"/>
          </p:nvPr>
        </p:nvSpPr>
        <p:spPr>
          <a:xfrm>
            <a:off x="6451271" y="1924850"/>
            <a:ext cx="2304900" cy="1797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
        <p:nvSpPr>
          <p:cNvPr id="89" name="Google Shape;89;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8">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8">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8">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 name="Google Shape;93;p8"/>
          <p:cNvGrpSpPr/>
          <p:nvPr/>
        </p:nvGrpSpPr>
        <p:grpSpPr>
          <a:xfrm>
            <a:off x="0" y="381001"/>
            <a:ext cx="1037850" cy="1016288"/>
            <a:chOff x="0" y="381001"/>
            <a:chExt cx="1037850" cy="1016288"/>
          </a:xfrm>
        </p:grpSpPr>
        <p:sp>
          <p:nvSpPr>
            <p:cNvPr id="94" name="Google Shape;94;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 name="Google Shape;96;p8"/>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97" name="Google Shape;97;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98" name="Shape 98"/>
        <p:cNvGrpSpPr/>
        <p:nvPr/>
      </p:nvGrpSpPr>
      <p:grpSpPr>
        <a:xfrm>
          <a:off x="0" y="0"/>
          <a:ext cx="0" cy="0"/>
          <a:chOff x="0" y="0"/>
          <a:chExt cx="0" cy="0"/>
        </a:xfrm>
      </p:grpSpPr>
      <p:sp>
        <p:nvSpPr>
          <p:cNvPr id="99" name="Google Shape;99;p9"/>
          <p:cNvSpPr txBox="1"/>
          <p:nvPr>
            <p:ph type="title"/>
          </p:nvPr>
        </p:nvSpPr>
        <p:spPr>
          <a:xfrm>
            <a:off x="702850" y="1708619"/>
            <a:ext cx="3333300" cy="147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00" name="Google Shape;100;p9"/>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9">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9">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9">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 name="Google Shape;105;p9"/>
          <p:cNvGrpSpPr/>
          <p:nvPr/>
        </p:nvGrpSpPr>
        <p:grpSpPr>
          <a:xfrm>
            <a:off x="0" y="381001"/>
            <a:ext cx="1037850" cy="1016288"/>
            <a:chOff x="0" y="381001"/>
            <a:chExt cx="1037850" cy="1016288"/>
          </a:xfrm>
        </p:grpSpPr>
        <p:sp>
          <p:nvSpPr>
            <p:cNvPr id="106" name="Google Shape;106;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 name="Google Shape;108;p9"/>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09" name="Google Shape;109;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10" name="Google Shape;110;p9"/>
          <p:cNvSpPr txBox="1"/>
          <p:nvPr>
            <p:ph idx="1" type="body"/>
          </p:nvPr>
        </p:nvSpPr>
        <p:spPr>
          <a:xfrm>
            <a:off x="702850" y="3625275"/>
            <a:ext cx="3333300" cy="765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1" name="Shape 111"/>
        <p:cNvGrpSpPr/>
        <p:nvPr/>
      </p:nvGrpSpPr>
      <p:grpSpPr>
        <a:xfrm>
          <a:off x="0" y="0"/>
          <a:ext cx="0" cy="0"/>
          <a:chOff x="0" y="0"/>
          <a:chExt cx="0" cy="0"/>
        </a:xfrm>
      </p:grpSpPr>
      <p:sp>
        <p:nvSpPr>
          <p:cNvPr id="112" name="Google Shape;112;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0">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0">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0">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 name="Google Shape;116;p10"/>
          <p:cNvGrpSpPr/>
          <p:nvPr/>
        </p:nvGrpSpPr>
        <p:grpSpPr>
          <a:xfrm>
            <a:off x="0" y="381001"/>
            <a:ext cx="1037850" cy="1016288"/>
            <a:chOff x="0" y="381001"/>
            <a:chExt cx="1037850" cy="1016288"/>
          </a:xfrm>
        </p:grpSpPr>
        <p:sp>
          <p:nvSpPr>
            <p:cNvPr id="117" name="Google Shape;117;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 name="Google Shape;119;p1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0" name="Google Shape;120;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4.jpg"/><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11" Type="http://schemas.openxmlformats.org/officeDocument/2006/relationships/slide" Target="/ppt/slides/slide13.xml"/><Relationship Id="rId10" Type="http://schemas.openxmlformats.org/officeDocument/2006/relationships/slide" Target="/ppt/slides/slide12.xml"/><Relationship Id="rId13" Type="http://schemas.openxmlformats.org/officeDocument/2006/relationships/slide" Target="/ppt/slides/slide18.xml"/><Relationship Id="rId12" Type="http://schemas.openxmlformats.org/officeDocument/2006/relationships/slide" Target="/ppt/slides/slide16.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slide" Target="/ppt/slides/slide19.xml"/><Relationship Id="rId4" Type="http://schemas.openxmlformats.org/officeDocument/2006/relationships/slide" Target="/ppt/slides/slide4.xml"/><Relationship Id="rId9" Type="http://schemas.openxmlformats.org/officeDocument/2006/relationships/slide" Target="/ppt/slides/slide11.xml"/><Relationship Id="rId15" Type="http://schemas.openxmlformats.org/officeDocument/2006/relationships/slide" Target="/ppt/slides/slide29.xml"/><Relationship Id="rId14" Type="http://schemas.openxmlformats.org/officeDocument/2006/relationships/slide" Target="/ppt/slides/slide27.xml"/><Relationship Id="rId5" Type="http://schemas.openxmlformats.org/officeDocument/2006/relationships/slide" Target="/ppt/slides/slide4.xml"/><Relationship Id="rId6" Type="http://schemas.openxmlformats.org/officeDocument/2006/relationships/slide" Target="/ppt/slides/slide4.xml"/><Relationship Id="rId7" Type="http://schemas.openxmlformats.org/officeDocument/2006/relationships/slide" Target="/ppt/slides/slide6.xml"/><Relationship Id="rId8" Type="http://schemas.openxmlformats.org/officeDocument/2006/relationships/slide" Target="/ppt/slides/slide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5.jpg"/><Relationship Id="rId4"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6.jpg"/><Relationship Id="rId4" Type="http://schemas.openxmlformats.org/officeDocument/2006/relationships/image" Target="../media/image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1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10.jpg"/><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1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 Id="rId3" Type="http://schemas.openxmlformats.org/officeDocument/2006/relationships/image" Target="../media/image1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n-GB"/>
              <a:t>TravO App</a:t>
            </a:r>
            <a:endParaRPr/>
          </a:p>
        </p:txBody>
      </p:sp>
      <p:sp>
        <p:nvSpPr>
          <p:cNvPr id="229" name="Google Shape;229;p17"/>
          <p:cNvSpPr txBox="1"/>
          <p:nvPr>
            <p:ph idx="1" type="subTitle"/>
          </p:nvPr>
        </p:nvSpPr>
        <p:spPr>
          <a:xfrm>
            <a:off x="4442100" y="3914300"/>
            <a:ext cx="4484700" cy="50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a:t>Intelligent Demand Driven Transport Management System</a:t>
            </a:r>
            <a:endParaRPr/>
          </a:p>
        </p:txBody>
      </p:sp>
      <p:pic>
        <p:nvPicPr>
          <p:cNvPr id="230" name="Google Shape;230;p17"/>
          <p:cNvPicPr preferRelativeResize="0"/>
          <p:nvPr/>
        </p:nvPicPr>
        <p:blipFill rotWithShape="1">
          <a:blip r:embed="rId3">
            <a:alphaModFix/>
          </a:blip>
          <a:srcRect b="0" l="0" r="0" t="0"/>
          <a:stretch/>
        </p:blipFill>
        <p:spPr>
          <a:xfrm>
            <a:off x="147350" y="1515650"/>
            <a:ext cx="3470699" cy="34706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26"/>
          <p:cNvSpPr txBox="1"/>
          <p:nvPr>
            <p:ph type="title"/>
          </p:nvPr>
        </p:nvSpPr>
        <p:spPr>
          <a:xfrm>
            <a:off x="1297500" y="393750"/>
            <a:ext cx="5851500" cy="62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Expected Outcome(CONTD…)</a:t>
            </a:r>
            <a:endParaRPr/>
          </a:p>
        </p:txBody>
      </p:sp>
      <p:sp>
        <p:nvSpPr>
          <p:cNvPr id="300" name="Google Shape;300;p26"/>
          <p:cNvSpPr/>
          <p:nvPr/>
        </p:nvSpPr>
        <p:spPr>
          <a:xfrm>
            <a:off x="1514150" y="1167400"/>
            <a:ext cx="5571300" cy="5085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6. Develop scientific data of people who travel frequently.</a:t>
            </a:r>
            <a:endParaRPr b="0" i="0" sz="1400" u="none" cap="none" strike="noStrike">
              <a:solidFill>
                <a:srgbClr val="FFFFFF"/>
              </a:solidFill>
              <a:latin typeface="Arial"/>
              <a:ea typeface="Arial"/>
              <a:cs typeface="Arial"/>
              <a:sym typeface="Arial"/>
            </a:endParaRPr>
          </a:p>
        </p:txBody>
      </p:sp>
      <p:sp>
        <p:nvSpPr>
          <p:cNvPr id="301" name="Google Shape;301;p26"/>
          <p:cNvSpPr/>
          <p:nvPr/>
        </p:nvSpPr>
        <p:spPr>
          <a:xfrm>
            <a:off x="1514150" y="1911138"/>
            <a:ext cx="5571300" cy="6606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7. If prepaid facility is provided, it will avoid customer- conductor ‘touch points,’ which is crucial in managing post Covid19 period by social distancing.</a:t>
            </a:r>
            <a:endParaRPr b="0" i="0" sz="1400" u="none" cap="none" strike="noStrike">
              <a:solidFill>
                <a:srgbClr val="FFFFFF"/>
              </a:solidFill>
              <a:latin typeface="Arial"/>
              <a:ea typeface="Arial"/>
              <a:cs typeface="Arial"/>
              <a:sym typeface="Arial"/>
            </a:endParaRPr>
          </a:p>
        </p:txBody>
      </p:sp>
      <p:sp>
        <p:nvSpPr>
          <p:cNvPr id="302" name="Google Shape;302;p26"/>
          <p:cNvSpPr/>
          <p:nvPr/>
        </p:nvSpPr>
        <p:spPr>
          <a:xfrm>
            <a:off x="1514150" y="2766200"/>
            <a:ext cx="5571300" cy="5085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8. Uncertainty in travel will be reduced on both ends.</a:t>
            </a:r>
            <a:endParaRPr b="0" i="0" sz="1400" u="none" cap="none" strike="noStrike">
              <a:solidFill>
                <a:srgbClr val="FFFFFF"/>
              </a:solidFill>
              <a:latin typeface="Arial"/>
              <a:ea typeface="Arial"/>
              <a:cs typeface="Arial"/>
              <a:sym typeface="Arial"/>
            </a:endParaRPr>
          </a:p>
        </p:txBody>
      </p:sp>
      <p:sp>
        <p:nvSpPr>
          <p:cNvPr id="303" name="Google Shape;303;p26"/>
          <p:cNvSpPr/>
          <p:nvPr/>
        </p:nvSpPr>
        <p:spPr>
          <a:xfrm>
            <a:off x="1514150" y="3469150"/>
            <a:ext cx="5571300" cy="660600"/>
          </a:xfrm>
          <a:prstGeom prst="round2DiagRect">
            <a:avLst>
              <a:gd fmla="val 13998"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9. Reduces pollution as a small part of vehicle owners will prefer to opt for public transport as there is comfort, convenience and less crowd in the new system.</a:t>
            </a:r>
            <a:endParaRPr b="0" i="0" sz="1400" u="none" cap="none" strike="noStrike">
              <a:solidFill>
                <a:srgbClr val="FFFFFF"/>
              </a:solidFill>
              <a:latin typeface="Arial"/>
              <a:ea typeface="Arial"/>
              <a:cs typeface="Arial"/>
              <a:sym typeface="Arial"/>
            </a:endParaRPr>
          </a:p>
        </p:txBody>
      </p:sp>
      <p:sp>
        <p:nvSpPr>
          <p:cNvPr id="304" name="Google Shape;304;p26"/>
          <p:cNvSpPr/>
          <p:nvPr/>
        </p:nvSpPr>
        <p:spPr>
          <a:xfrm>
            <a:off x="1514150" y="4212900"/>
            <a:ext cx="5634900" cy="6606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10. Make the public transport to forecast travel requirements scientifically and make them resourceful to design viable travel route based on empirical data.</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27"/>
          <p:cNvSpPr txBox="1"/>
          <p:nvPr>
            <p:ph type="title"/>
          </p:nvPr>
        </p:nvSpPr>
        <p:spPr>
          <a:xfrm>
            <a:off x="1297500" y="393750"/>
            <a:ext cx="5745900" cy="814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Core of the Idea</a:t>
            </a:r>
            <a:endParaRPr/>
          </a:p>
        </p:txBody>
      </p:sp>
      <p:sp>
        <p:nvSpPr>
          <p:cNvPr id="310" name="Google Shape;310;p27"/>
          <p:cNvSpPr txBox="1"/>
          <p:nvPr>
            <p:ph idx="1" type="body"/>
          </p:nvPr>
        </p:nvSpPr>
        <p:spPr>
          <a:xfrm>
            <a:off x="1297500" y="1340200"/>
            <a:ext cx="7267200" cy="237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500"/>
              <a:t>We are creating an application which act as an information provider for travel. Evolve as an easy and comfortable portal to book for travel facilities.Provide 75% seats for online booking and 25% to address the immediate passengers who make travel for an emergency.Regular and daily passengers can book tickets for a week or for a month. Hence they can avoid </a:t>
            </a:r>
            <a:r>
              <a:rPr lang="en-GB" sz="1500"/>
              <a:t>overcrowding</a:t>
            </a:r>
            <a:r>
              <a:rPr lang="en-GB" sz="1500"/>
              <a:t>.A live update of the seats in the public transport will be updated regularly.</a:t>
            </a:r>
            <a:endParaRPr sz="1500"/>
          </a:p>
          <a:p>
            <a:pPr indent="0" lvl="0" marL="0" rtl="0" algn="l">
              <a:lnSpc>
                <a:spcPct val="115000"/>
              </a:lnSpc>
              <a:spcBef>
                <a:spcPts val="1600"/>
              </a:spcBef>
              <a:spcAft>
                <a:spcPts val="1600"/>
              </a:spcAft>
              <a:buSzPts val="1300"/>
              <a:buNone/>
            </a:pPr>
            <a:r>
              <a:t/>
            </a: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28"/>
          <p:cNvSpPr txBox="1"/>
          <p:nvPr>
            <p:ph type="title"/>
          </p:nvPr>
        </p:nvSpPr>
        <p:spPr>
          <a:xfrm>
            <a:off x="1297500" y="393750"/>
            <a:ext cx="576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Novelty of the idea:</a:t>
            </a:r>
            <a:endParaRPr/>
          </a:p>
        </p:txBody>
      </p:sp>
      <p:sp>
        <p:nvSpPr>
          <p:cNvPr id="316" name="Google Shape;316;p28"/>
          <p:cNvSpPr txBox="1"/>
          <p:nvPr>
            <p:ph idx="1" type="body"/>
          </p:nvPr>
        </p:nvSpPr>
        <p:spPr>
          <a:xfrm>
            <a:off x="1297500" y="1497550"/>
            <a:ext cx="6913200" cy="272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400"/>
              <a:t>Addresses social distancing issues to a great extent and a few concerns of Covid19 Protocol.Avoid </a:t>
            </a:r>
            <a:r>
              <a:rPr lang="en-GB" sz="1400"/>
              <a:t>overcrowding</a:t>
            </a:r>
            <a:r>
              <a:rPr lang="en-GB" sz="1400"/>
              <a:t> at the bus stops Satisfying demand appropriately.Facilitates both the passengers and the public transport facility.Becomes an ALL-IN-ONE booking solution system for region specific public transport.Reduces transmission of Covid19 and other communicable diseases Enhances confidence of passengers to travel by public transport Improve economic activity as people feel free to move out The public transport need not run at a time when there is no demand. The people doesn’t have to crowd at the bus stops. The public transport can work efficiently. Most user friendly approach that suites both passenger and transport system.Reduce pollution as people who use own transport will get attracted to subscribe this.</a:t>
            </a:r>
            <a:endParaRPr sz="1400"/>
          </a:p>
          <a:p>
            <a:pPr indent="0" lvl="0" marL="0" rtl="0" algn="l">
              <a:lnSpc>
                <a:spcPct val="115000"/>
              </a:lnSpc>
              <a:spcBef>
                <a:spcPts val="1600"/>
              </a:spcBef>
              <a:spcAft>
                <a:spcPts val="1600"/>
              </a:spcAft>
              <a:buSzPts val="1300"/>
              <a:buNone/>
            </a:pPr>
            <a:r>
              <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Google Shape;321;p29"/>
          <p:cNvSpPr txBox="1"/>
          <p:nvPr>
            <p:ph type="title"/>
          </p:nvPr>
        </p:nvSpPr>
        <p:spPr>
          <a:xfrm>
            <a:off x="1297500" y="393750"/>
            <a:ext cx="5542500" cy="678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Features</a:t>
            </a:r>
            <a:endParaRPr/>
          </a:p>
        </p:txBody>
      </p:sp>
      <p:sp>
        <p:nvSpPr>
          <p:cNvPr id="322" name="Google Shape;322;p29"/>
          <p:cNvSpPr/>
          <p:nvPr/>
        </p:nvSpPr>
        <p:spPr>
          <a:xfrm>
            <a:off x="1859250" y="1221400"/>
            <a:ext cx="6120600" cy="678300"/>
          </a:xfrm>
          <a:prstGeom prst="round1Rect">
            <a:avLst>
              <a:gd fmla="val 16667" name="adj"/>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Arial"/>
              <a:buChar char="●"/>
            </a:pPr>
            <a:r>
              <a:rPr b="0" i="0" lang="en-GB" sz="1400" u="none" cap="none" strike="noStrike">
                <a:solidFill>
                  <a:srgbClr val="FFFFFF"/>
                </a:solidFill>
                <a:latin typeface="Arial"/>
                <a:ea typeface="Arial"/>
                <a:cs typeface="Arial"/>
                <a:sym typeface="Arial"/>
              </a:rPr>
              <a:t>The public transport information will be provided with an ETA (estimated time of arrival).So the passengers are well informed well ahead of journey.</a:t>
            </a:r>
            <a:endParaRPr b="0" i="0" sz="1400" u="none" cap="none" strike="noStrike">
              <a:solidFill>
                <a:srgbClr val="FFFFFF"/>
              </a:solidFill>
              <a:latin typeface="Arial"/>
              <a:ea typeface="Arial"/>
              <a:cs typeface="Arial"/>
              <a:sym typeface="Arial"/>
            </a:endParaRPr>
          </a:p>
        </p:txBody>
      </p:sp>
      <p:sp>
        <p:nvSpPr>
          <p:cNvPr id="323" name="Google Shape;323;p29"/>
          <p:cNvSpPr/>
          <p:nvPr/>
        </p:nvSpPr>
        <p:spPr>
          <a:xfrm>
            <a:off x="1872825" y="2157825"/>
            <a:ext cx="6120600" cy="678300"/>
          </a:xfrm>
          <a:prstGeom prst="round1Rect">
            <a:avLst>
              <a:gd fmla="val 16667" name="adj"/>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Arial"/>
              <a:buChar char="●"/>
            </a:pPr>
            <a:r>
              <a:rPr b="0" i="0" lang="en-GB" sz="1400" u="none" cap="none" strike="noStrike">
                <a:solidFill>
                  <a:srgbClr val="FFFFFF"/>
                </a:solidFill>
                <a:latin typeface="Arial"/>
                <a:ea typeface="Arial"/>
                <a:cs typeface="Arial"/>
                <a:sym typeface="Arial"/>
              </a:rPr>
              <a:t>Out of the booking seats, if no one booked, then these seats will be available for occupation for the immediate or emergency passengers.</a:t>
            </a:r>
            <a:endParaRPr b="0" i="0" sz="1400" u="none" cap="none" strike="noStrike">
              <a:solidFill>
                <a:srgbClr val="FFFFFF"/>
              </a:solidFill>
              <a:latin typeface="Arial"/>
              <a:ea typeface="Arial"/>
              <a:cs typeface="Arial"/>
              <a:sym typeface="Arial"/>
            </a:endParaRPr>
          </a:p>
        </p:txBody>
      </p:sp>
      <p:sp>
        <p:nvSpPr>
          <p:cNvPr id="324" name="Google Shape;324;p29"/>
          <p:cNvSpPr/>
          <p:nvPr/>
        </p:nvSpPr>
        <p:spPr>
          <a:xfrm>
            <a:off x="1886400" y="3107825"/>
            <a:ext cx="6188400" cy="665100"/>
          </a:xfrm>
          <a:prstGeom prst="round1Rect">
            <a:avLst>
              <a:gd fmla="val 16667" name="adj"/>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Arial"/>
              <a:buChar char="●"/>
            </a:pPr>
            <a:r>
              <a:rPr b="0" i="0" lang="en-GB" sz="1400" u="none" cap="none" strike="noStrike">
                <a:solidFill>
                  <a:srgbClr val="FFFFFF"/>
                </a:solidFill>
                <a:latin typeface="Arial"/>
                <a:ea typeface="Arial"/>
                <a:cs typeface="Arial"/>
                <a:sym typeface="Arial"/>
              </a:rPr>
              <a:t>A live update of the seats in the buses will be updated. So if the transport is full it will not be available for the users.</a:t>
            </a:r>
            <a:endParaRPr b="0" i="0" sz="1400" u="none" cap="none" strike="noStrike">
              <a:solidFill>
                <a:srgbClr val="FFFFFF"/>
              </a:solidFill>
              <a:latin typeface="Arial"/>
              <a:ea typeface="Arial"/>
              <a:cs typeface="Arial"/>
              <a:sym typeface="Arial"/>
            </a:endParaRPr>
          </a:p>
        </p:txBody>
      </p:sp>
      <p:sp>
        <p:nvSpPr>
          <p:cNvPr id="325" name="Google Shape;325;p29"/>
          <p:cNvSpPr/>
          <p:nvPr/>
        </p:nvSpPr>
        <p:spPr>
          <a:xfrm>
            <a:off x="1927125" y="4071375"/>
            <a:ext cx="6120600" cy="678300"/>
          </a:xfrm>
          <a:prstGeom prst="round1Rect">
            <a:avLst>
              <a:gd fmla="val 16667" name="adj"/>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Arial"/>
              <a:buChar char="●"/>
            </a:pPr>
            <a:r>
              <a:rPr b="0" i="0" lang="en-GB" sz="1400" u="none" cap="none" strike="noStrike">
                <a:solidFill>
                  <a:srgbClr val="FFFFFF"/>
                </a:solidFill>
                <a:latin typeface="Arial"/>
                <a:ea typeface="Arial"/>
                <a:cs typeface="Arial"/>
                <a:sym typeface="Arial"/>
              </a:rPr>
              <a:t>When the ticket is issued, the live update of the public transport shows its occupancy of seats. The tickets when issued from the issuer also gets updated.</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30"/>
          <p:cNvSpPr txBox="1"/>
          <p:nvPr>
            <p:ph type="title"/>
          </p:nvPr>
        </p:nvSpPr>
        <p:spPr>
          <a:xfrm>
            <a:off x="1318775" y="263200"/>
            <a:ext cx="5542500" cy="678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Features(CONTD...)</a:t>
            </a:r>
            <a:endParaRPr/>
          </a:p>
        </p:txBody>
      </p:sp>
      <p:sp>
        <p:nvSpPr>
          <p:cNvPr id="331" name="Google Shape;331;p30"/>
          <p:cNvSpPr/>
          <p:nvPr/>
        </p:nvSpPr>
        <p:spPr>
          <a:xfrm>
            <a:off x="1859250" y="941500"/>
            <a:ext cx="6120600" cy="827700"/>
          </a:xfrm>
          <a:prstGeom prst="round1Rect">
            <a:avLst>
              <a:gd fmla="val 16667" name="adj"/>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Arial"/>
              <a:buChar char="●"/>
            </a:pPr>
            <a:r>
              <a:rPr b="0" i="0" lang="en-GB" sz="1400" u="none" cap="none" strike="noStrike">
                <a:solidFill>
                  <a:srgbClr val="FFFFFF"/>
                </a:solidFill>
                <a:latin typeface="Arial"/>
                <a:ea typeface="Arial"/>
                <a:cs typeface="Arial"/>
                <a:sym typeface="Arial"/>
              </a:rPr>
              <a:t>Suppose a public transport start with full capacity from a station and when a passenger gets down at a nearby station, a vacant seat will arise from that station. In such cases the passengers will get intimation regarding the revised status of a vacant seat.</a:t>
            </a:r>
            <a:endParaRPr b="0" i="0" sz="1400" u="none" cap="none" strike="noStrike">
              <a:solidFill>
                <a:srgbClr val="FFFFFF"/>
              </a:solidFill>
              <a:latin typeface="Arial"/>
              <a:ea typeface="Arial"/>
              <a:cs typeface="Arial"/>
              <a:sym typeface="Arial"/>
            </a:endParaRPr>
          </a:p>
        </p:txBody>
      </p:sp>
      <p:sp>
        <p:nvSpPr>
          <p:cNvPr id="332" name="Google Shape;332;p30"/>
          <p:cNvSpPr/>
          <p:nvPr/>
        </p:nvSpPr>
        <p:spPr>
          <a:xfrm>
            <a:off x="1859250" y="1893450"/>
            <a:ext cx="6120600" cy="678300"/>
          </a:xfrm>
          <a:prstGeom prst="round1Rect">
            <a:avLst>
              <a:gd fmla="val 16667" name="adj"/>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Arial"/>
              <a:buChar char="●"/>
            </a:pPr>
            <a:r>
              <a:rPr b="0" i="0" lang="en-GB" sz="1400" u="none" cap="none" strike="noStrike">
                <a:solidFill>
                  <a:srgbClr val="FFFFFF"/>
                </a:solidFill>
                <a:latin typeface="Arial"/>
                <a:ea typeface="Arial"/>
                <a:cs typeface="Arial"/>
                <a:sym typeface="Arial"/>
              </a:rPr>
              <a:t>A toll-free number for the booking of tickets will be provided for ordinary people who don’t own a smartphone. Thus they also can participate in booking tickets.</a:t>
            </a:r>
            <a:endParaRPr b="0" i="0" sz="1400" u="none" cap="none" strike="noStrike">
              <a:solidFill>
                <a:srgbClr val="FFFFFF"/>
              </a:solidFill>
              <a:latin typeface="Arial"/>
              <a:ea typeface="Arial"/>
              <a:cs typeface="Arial"/>
              <a:sym typeface="Arial"/>
            </a:endParaRPr>
          </a:p>
        </p:txBody>
      </p:sp>
      <p:sp>
        <p:nvSpPr>
          <p:cNvPr id="333" name="Google Shape;333;p30"/>
          <p:cNvSpPr/>
          <p:nvPr/>
        </p:nvSpPr>
        <p:spPr>
          <a:xfrm>
            <a:off x="1825350" y="2696000"/>
            <a:ext cx="6188400" cy="665100"/>
          </a:xfrm>
          <a:prstGeom prst="round1Rect">
            <a:avLst>
              <a:gd fmla="val 16667" name="adj"/>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Arial"/>
              <a:buChar char="●"/>
            </a:pPr>
            <a:r>
              <a:rPr b="0" i="0" lang="en-GB" sz="1400" u="none" cap="none" strike="noStrike">
                <a:solidFill>
                  <a:srgbClr val="FFFFFF"/>
                </a:solidFill>
                <a:latin typeface="Arial"/>
                <a:ea typeface="Arial"/>
                <a:cs typeface="Arial"/>
                <a:sym typeface="Arial"/>
              </a:rPr>
              <a:t>The payment of ticket (pre-paid) will be accepted online or post-paid payment option will be given (From the conductor or ticket issuer).</a:t>
            </a:r>
            <a:endParaRPr b="0" i="0" sz="1400" u="none" cap="none" strike="noStrike">
              <a:solidFill>
                <a:srgbClr val="FFFFFF"/>
              </a:solidFill>
              <a:latin typeface="Arial"/>
              <a:ea typeface="Arial"/>
              <a:cs typeface="Arial"/>
              <a:sym typeface="Arial"/>
            </a:endParaRPr>
          </a:p>
        </p:txBody>
      </p:sp>
      <p:sp>
        <p:nvSpPr>
          <p:cNvPr id="334" name="Google Shape;334;p30"/>
          <p:cNvSpPr/>
          <p:nvPr/>
        </p:nvSpPr>
        <p:spPr>
          <a:xfrm>
            <a:off x="1859250" y="3485350"/>
            <a:ext cx="6120600" cy="678300"/>
          </a:xfrm>
          <a:prstGeom prst="round1Rect">
            <a:avLst>
              <a:gd fmla="val 16667" name="adj"/>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Arial"/>
              <a:buChar char="●"/>
            </a:pPr>
            <a:r>
              <a:rPr b="0" i="0" lang="en-GB" sz="1400" u="none" cap="none" strike="noStrike">
                <a:solidFill>
                  <a:srgbClr val="FFFFFF"/>
                </a:solidFill>
                <a:latin typeface="Arial"/>
                <a:ea typeface="Arial"/>
                <a:cs typeface="Arial"/>
                <a:sym typeface="Arial"/>
              </a:rPr>
              <a:t>The people booking from the toll-free number can pay when they get in the public transport or their respective ticket issuer.</a:t>
            </a:r>
            <a:endParaRPr b="0" i="0" sz="1400" u="none" cap="none" strike="noStrike">
              <a:solidFill>
                <a:srgbClr val="FFFFFF"/>
              </a:solidFill>
              <a:latin typeface="Arial"/>
              <a:ea typeface="Arial"/>
              <a:cs typeface="Arial"/>
              <a:sym typeface="Arial"/>
            </a:endParaRPr>
          </a:p>
        </p:txBody>
      </p:sp>
      <p:sp>
        <p:nvSpPr>
          <p:cNvPr id="335" name="Google Shape;335;p30"/>
          <p:cNvSpPr/>
          <p:nvPr/>
        </p:nvSpPr>
        <p:spPr>
          <a:xfrm>
            <a:off x="1825350" y="4287900"/>
            <a:ext cx="6188400" cy="4890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rtl="0" algn="l">
              <a:spcBef>
                <a:spcPts val="0"/>
              </a:spcBef>
              <a:spcAft>
                <a:spcPts val="0"/>
              </a:spcAft>
              <a:buClr>
                <a:srgbClr val="FFFFFF"/>
              </a:buClr>
              <a:buSzPts val="1400"/>
              <a:buChar char="●"/>
            </a:pPr>
            <a:r>
              <a:rPr lang="en-GB">
                <a:solidFill>
                  <a:srgbClr val="FFFFFF"/>
                </a:solidFill>
              </a:rPr>
              <a:t>Store data of commuters will be vital for contact tracing and other Police investigation</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3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2300"/>
              <a:t>Feasibility and Viability of the Product</a:t>
            </a:r>
            <a:endParaRPr sz="2300"/>
          </a:p>
        </p:txBody>
      </p:sp>
      <p:sp>
        <p:nvSpPr>
          <p:cNvPr id="341" name="Google Shape;341;p31"/>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rPr lang="en-GB" sz="1500">
                <a:latin typeface="Montserrat"/>
                <a:ea typeface="Montserrat"/>
                <a:cs typeface="Montserrat"/>
                <a:sym typeface="Montserrat"/>
              </a:rPr>
              <a:t>Feasibility:</a:t>
            </a:r>
            <a:endParaRPr sz="1500">
              <a:latin typeface="Montserrat"/>
              <a:ea typeface="Montserrat"/>
              <a:cs typeface="Montserrat"/>
              <a:sym typeface="Montserrat"/>
            </a:endParaRPr>
          </a:p>
          <a:p>
            <a:pPr indent="-323850" lvl="0" marL="457200" rtl="0" algn="l">
              <a:lnSpc>
                <a:spcPct val="100000"/>
              </a:lnSpc>
              <a:spcBef>
                <a:spcPts val="0"/>
              </a:spcBef>
              <a:spcAft>
                <a:spcPts val="0"/>
              </a:spcAft>
              <a:buSzPts val="1500"/>
              <a:buFont typeface="Montserrat"/>
              <a:buChar char="●"/>
            </a:pPr>
            <a:r>
              <a:rPr lang="en-GB" sz="1500">
                <a:latin typeface="Montserrat"/>
                <a:ea typeface="Montserrat"/>
                <a:cs typeface="Montserrat"/>
                <a:sym typeface="Montserrat"/>
              </a:rPr>
              <a:t>It can be easily promoted by a private operator or by government using various advertising platforms.</a:t>
            </a:r>
            <a:endParaRPr sz="1500">
              <a:latin typeface="Montserrat"/>
              <a:ea typeface="Montserrat"/>
              <a:cs typeface="Montserrat"/>
              <a:sym typeface="Montserrat"/>
            </a:endParaRPr>
          </a:p>
          <a:p>
            <a:pPr indent="-323850" lvl="0" marL="457200" rtl="0" algn="l">
              <a:lnSpc>
                <a:spcPct val="100000"/>
              </a:lnSpc>
              <a:spcBef>
                <a:spcPts val="0"/>
              </a:spcBef>
              <a:spcAft>
                <a:spcPts val="0"/>
              </a:spcAft>
              <a:buSzPts val="1500"/>
              <a:buFont typeface="Montserrat"/>
              <a:buChar char="●"/>
            </a:pPr>
            <a:r>
              <a:rPr lang="en-GB" sz="1500">
                <a:latin typeface="Montserrat"/>
                <a:ea typeface="Montserrat"/>
                <a:cs typeface="Montserrat"/>
                <a:sym typeface="Montserrat"/>
              </a:rPr>
              <a:t>The application we are trying to implement will be very light which requires less disk space.</a:t>
            </a:r>
            <a:endParaRPr sz="1500">
              <a:latin typeface="Montserrat"/>
              <a:ea typeface="Montserrat"/>
              <a:cs typeface="Montserrat"/>
              <a:sym typeface="Montserrat"/>
            </a:endParaRPr>
          </a:p>
          <a:p>
            <a:pPr indent="-323850" lvl="0" marL="457200" rtl="0" algn="l">
              <a:lnSpc>
                <a:spcPct val="100000"/>
              </a:lnSpc>
              <a:spcBef>
                <a:spcPts val="0"/>
              </a:spcBef>
              <a:spcAft>
                <a:spcPts val="0"/>
              </a:spcAft>
              <a:buSzPts val="1500"/>
              <a:buFont typeface="Montserrat"/>
              <a:buChar char="●"/>
            </a:pPr>
            <a:r>
              <a:rPr lang="en-GB" sz="1500">
                <a:latin typeface="Montserrat"/>
                <a:ea typeface="Montserrat"/>
                <a:cs typeface="Montserrat"/>
                <a:sym typeface="Montserrat"/>
              </a:rPr>
              <a:t>It can be made available to install from Playstore.</a:t>
            </a:r>
            <a:endParaRPr sz="1500">
              <a:latin typeface="Montserrat"/>
              <a:ea typeface="Montserrat"/>
              <a:cs typeface="Montserrat"/>
              <a:sym typeface="Montserrat"/>
            </a:endParaRPr>
          </a:p>
        </p:txBody>
      </p:sp>
      <p:sp>
        <p:nvSpPr>
          <p:cNvPr id="342" name="Google Shape;342;p31"/>
          <p:cNvSpPr txBox="1"/>
          <p:nvPr>
            <p:ph idx="2" type="body"/>
          </p:nvPr>
        </p:nvSpPr>
        <p:spPr>
          <a:xfrm>
            <a:off x="4933196" y="1499700"/>
            <a:ext cx="3403200" cy="291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rPr lang="en-GB" sz="1400">
                <a:latin typeface="Montserrat"/>
                <a:ea typeface="Montserrat"/>
                <a:cs typeface="Montserrat"/>
                <a:sym typeface="Montserrat"/>
              </a:rPr>
              <a:t>Viability:</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We aim at providing real-time updated data.</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It is right time to implement as it will become an efficient way to manage crowd and</a:t>
            </a:r>
            <a:endParaRPr sz="1400">
              <a:latin typeface="Montserrat"/>
              <a:ea typeface="Montserrat"/>
              <a:cs typeface="Montserrat"/>
              <a:sym typeface="Montserrat"/>
            </a:endParaRPr>
          </a:p>
          <a:p>
            <a:pPr indent="0" lvl="0" marL="457200" rtl="0" algn="l">
              <a:lnSpc>
                <a:spcPct val="100000"/>
              </a:lnSpc>
              <a:spcBef>
                <a:spcPts val="0"/>
              </a:spcBef>
              <a:spcAft>
                <a:spcPts val="0"/>
              </a:spcAft>
              <a:buSzPts val="1300"/>
              <a:buNone/>
            </a:pPr>
            <a:r>
              <a:rPr lang="en-GB" sz="1400">
                <a:latin typeface="Montserrat"/>
                <a:ea typeface="Montserrat"/>
                <a:cs typeface="Montserrat"/>
                <a:sym typeface="Montserrat"/>
              </a:rPr>
              <a:t>thereby to stop community spread. It can also manage public transport smoothly.</a:t>
            </a:r>
            <a:endParaRPr sz="1400">
              <a:latin typeface="Montserrat"/>
              <a:ea typeface="Montserrat"/>
              <a:cs typeface="Montserrat"/>
              <a:sym typeface="Montserrat"/>
            </a:endParaRPr>
          </a:p>
          <a:p>
            <a:pPr indent="0" lvl="0" marL="0" rtl="0" algn="l">
              <a:lnSpc>
                <a:spcPct val="100000"/>
              </a:lnSpc>
              <a:spcBef>
                <a:spcPts val="0"/>
              </a:spcBef>
              <a:spcAft>
                <a:spcPts val="0"/>
              </a:spcAft>
              <a:buSzPts val="1300"/>
              <a:buNone/>
            </a:pPr>
            <a:r>
              <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An individual is only required to install the App with their limited personal details.</a:t>
            </a:r>
            <a:endParaRPr sz="1400">
              <a:latin typeface="Montserrat"/>
              <a:ea typeface="Montserrat"/>
              <a:cs typeface="Montserrat"/>
              <a:sym typeface="Montserrat"/>
            </a:endParaRPr>
          </a:p>
          <a:p>
            <a:pPr indent="0" lvl="0" marL="0" rtl="0" algn="l">
              <a:lnSpc>
                <a:spcPct val="100000"/>
              </a:lnSpc>
              <a:spcBef>
                <a:spcPts val="0"/>
              </a:spcBef>
              <a:spcAft>
                <a:spcPts val="0"/>
              </a:spcAft>
              <a:buSzPts val="1300"/>
              <a:buNone/>
            </a:pPr>
            <a:r>
              <a:t/>
            </a:r>
            <a:endParaRPr sz="140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p32"/>
          <p:cNvSpPr txBox="1"/>
          <p:nvPr>
            <p:ph type="title"/>
          </p:nvPr>
        </p:nvSpPr>
        <p:spPr>
          <a:xfrm>
            <a:off x="1297500" y="393750"/>
            <a:ext cx="7038900" cy="56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Software Dashboard</a:t>
            </a:r>
            <a:endParaRPr/>
          </a:p>
        </p:txBody>
      </p:sp>
      <p:sp>
        <p:nvSpPr>
          <p:cNvPr id="348" name="Google Shape;348;p32"/>
          <p:cNvSpPr txBox="1"/>
          <p:nvPr>
            <p:ph idx="1" type="body"/>
          </p:nvPr>
        </p:nvSpPr>
        <p:spPr>
          <a:xfrm>
            <a:off x="1297500" y="1180700"/>
            <a:ext cx="7038900" cy="3298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sz="1500"/>
              <a:t>The app welcomes the user to a home screen, and then leads to a page where they have two options either to book or check availability of their respective medium of public transport (bus, train or metro’s) by choosing date and time, the place to get in and get down. (From and to stations or bus stop).</a:t>
            </a:r>
            <a:endParaRPr sz="1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352" name="Shape 352"/>
        <p:cNvGrpSpPr/>
        <p:nvPr/>
      </p:nvGrpSpPr>
      <p:grpSpPr>
        <a:xfrm>
          <a:off x="0" y="0"/>
          <a:ext cx="0" cy="0"/>
          <a:chOff x="0" y="0"/>
          <a:chExt cx="0" cy="0"/>
        </a:xfrm>
      </p:grpSpPr>
      <p:sp>
        <p:nvSpPr>
          <p:cNvPr id="353" name="Google Shape;353;p33"/>
          <p:cNvSpPr txBox="1"/>
          <p:nvPr>
            <p:ph type="title"/>
          </p:nvPr>
        </p:nvSpPr>
        <p:spPr>
          <a:xfrm>
            <a:off x="944650" y="103000"/>
            <a:ext cx="43209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Data Flow Diagram</a:t>
            </a:r>
            <a:endParaRPr/>
          </a:p>
        </p:txBody>
      </p:sp>
      <p:pic>
        <p:nvPicPr>
          <p:cNvPr id="354" name="Google Shape;354;p33"/>
          <p:cNvPicPr preferRelativeResize="0"/>
          <p:nvPr/>
        </p:nvPicPr>
        <p:blipFill rotWithShape="1">
          <a:blip r:embed="rId3">
            <a:alphaModFix/>
          </a:blip>
          <a:srcRect b="0" l="2006" r="1995" t="0"/>
          <a:stretch/>
        </p:blipFill>
        <p:spPr>
          <a:xfrm>
            <a:off x="1085700" y="391975"/>
            <a:ext cx="7830600" cy="4685250"/>
          </a:xfrm>
          <a:prstGeom prst="rect">
            <a:avLst/>
          </a:prstGeom>
          <a:noFill/>
          <a:ln>
            <a:noFill/>
          </a:ln>
          <a:effectLst>
            <a:outerShdw blurRad="57150" rotWithShape="0" algn="bl" dir="2880000" dist="133350">
              <a:srgbClr val="000000">
                <a:alpha val="63921"/>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Google Shape;359;p3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Business and social impact:</a:t>
            </a:r>
            <a:endParaRPr/>
          </a:p>
        </p:txBody>
      </p:sp>
      <p:sp>
        <p:nvSpPr>
          <p:cNvPr id="360" name="Google Shape;360;p34"/>
          <p:cNvSpPr txBox="1"/>
          <p:nvPr>
            <p:ph idx="1" type="body"/>
          </p:nvPr>
        </p:nvSpPr>
        <p:spPr>
          <a:xfrm>
            <a:off x="1297500" y="1307850"/>
            <a:ext cx="7382700" cy="32844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lang="en-GB" sz="1500"/>
              <a:t>Public transport will be economically viable with lesser unviable trips Predictability of public transport will enhance more business for transport system</a:t>
            </a:r>
            <a:endParaRPr sz="1500"/>
          </a:p>
          <a:p>
            <a:pPr indent="-323850" lvl="0" marL="457200" rtl="0" algn="l">
              <a:lnSpc>
                <a:spcPct val="115000"/>
              </a:lnSpc>
              <a:spcBef>
                <a:spcPts val="0"/>
              </a:spcBef>
              <a:spcAft>
                <a:spcPts val="0"/>
              </a:spcAft>
              <a:buSzPts val="1500"/>
              <a:buChar char="●"/>
            </a:pPr>
            <a:r>
              <a:rPr lang="en-GB" sz="1500"/>
              <a:t>Access to travel and customer data and their preferences will enable transport providers to develop new models and enable them for more customization.</a:t>
            </a:r>
            <a:endParaRPr sz="1500"/>
          </a:p>
          <a:p>
            <a:pPr indent="-323850" lvl="0" marL="457200" rtl="0" algn="l">
              <a:lnSpc>
                <a:spcPct val="115000"/>
              </a:lnSpc>
              <a:spcBef>
                <a:spcPts val="0"/>
              </a:spcBef>
              <a:spcAft>
                <a:spcPts val="0"/>
              </a:spcAft>
              <a:buSzPts val="1500"/>
              <a:buChar char="●"/>
            </a:pPr>
            <a:r>
              <a:rPr lang="en-GB" sz="1500"/>
              <a:t>Convenience and comfort of travel will improve</a:t>
            </a:r>
            <a:endParaRPr sz="1500"/>
          </a:p>
          <a:p>
            <a:pPr indent="-323850" lvl="0" marL="457200" rtl="0" algn="l">
              <a:lnSpc>
                <a:spcPct val="115000"/>
              </a:lnSpc>
              <a:spcBef>
                <a:spcPts val="0"/>
              </a:spcBef>
              <a:spcAft>
                <a:spcPts val="0"/>
              </a:spcAft>
              <a:buSzPts val="1500"/>
              <a:buChar char="●"/>
            </a:pPr>
            <a:r>
              <a:rPr lang="en-GB" sz="1500"/>
              <a:t>Travel will be hassle free for the public</a:t>
            </a:r>
            <a:endParaRPr sz="1500"/>
          </a:p>
          <a:p>
            <a:pPr indent="-323850" lvl="0" marL="457200" rtl="0" algn="l">
              <a:lnSpc>
                <a:spcPct val="115000"/>
              </a:lnSpc>
              <a:spcBef>
                <a:spcPts val="0"/>
              </a:spcBef>
              <a:spcAft>
                <a:spcPts val="0"/>
              </a:spcAft>
              <a:buSzPts val="1500"/>
              <a:buChar char="●"/>
            </a:pPr>
            <a:r>
              <a:rPr lang="en-GB" sz="1500"/>
              <a:t>Long term subscription model is likely to emerge</a:t>
            </a:r>
            <a:endParaRPr sz="1500"/>
          </a:p>
          <a:p>
            <a:pPr indent="-323850" lvl="0" marL="457200" rtl="0" algn="l">
              <a:lnSpc>
                <a:spcPct val="115000"/>
              </a:lnSpc>
              <a:spcBef>
                <a:spcPts val="0"/>
              </a:spcBef>
              <a:spcAft>
                <a:spcPts val="0"/>
              </a:spcAft>
              <a:buSzPts val="1500"/>
              <a:buChar char="●"/>
            </a:pPr>
            <a:r>
              <a:rPr lang="en-GB" sz="1500"/>
              <a:t>If the passenger uses the live status update feature of the application, then the passenger need not get down from their house if the bus is completely occupied.</a:t>
            </a:r>
            <a:endParaRPr sz="1500"/>
          </a:p>
          <a:p>
            <a:pPr indent="-323850" lvl="0" marL="457200" rtl="0" algn="l">
              <a:lnSpc>
                <a:spcPct val="115000"/>
              </a:lnSpc>
              <a:spcBef>
                <a:spcPts val="0"/>
              </a:spcBef>
              <a:spcAft>
                <a:spcPts val="0"/>
              </a:spcAft>
              <a:buSzPts val="1500"/>
              <a:buChar char="●"/>
            </a:pPr>
            <a:r>
              <a:rPr lang="en-GB" sz="1500"/>
              <a:t>The application is not only user-friendly but at the same time it takes care of the public’s health and exposure to contagious diseases like Covid19.</a:t>
            </a:r>
            <a:endParaRPr sz="1500"/>
          </a:p>
          <a:p>
            <a:pPr indent="-323850" lvl="0" marL="457200" rtl="0" algn="l">
              <a:lnSpc>
                <a:spcPct val="115000"/>
              </a:lnSpc>
              <a:spcBef>
                <a:spcPts val="0"/>
              </a:spcBef>
              <a:spcAft>
                <a:spcPts val="0"/>
              </a:spcAft>
              <a:buSzPts val="1500"/>
              <a:buChar char="●"/>
            </a:pPr>
            <a:r>
              <a:rPr lang="en-GB" sz="1500"/>
              <a:t>Data of commuters facilitates contract tracing of affected people.</a:t>
            </a:r>
            <a:endParaRPr sz="1500"/>
          </a:p>
          <a:p>
            <a:pPr indent="0" lvl="0" marL="0" rtl="0" algn="l">
              <a:lnSpc>
                <a:spcPct val="115000"/>
              </a:lnSpc>
              <a:spcBef>
                <a:spcPts val="1600"/>
              </a:spcBef>
              <a:spcAft>
                <a:spcPts val="1600"/>
              </a:spcAft>
              <a:buSzPts val="1300"/>
              <a:buNone/>
            </a:pPr>
            <a:r>
              <a:t/>
            </a:r>
            <a:endParaRPr sz="15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35"/>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GB" sz="1900"/>
              <a:t>In</a:t>
            </a:r>
            <a:r>
              <a:rPr lang="en-GB" sz="1800"/>
              <a:t>troducing: TravO</a:t>
            </a:r>
            <a:endParaRPr sz="1800"/>
          </a:p>
          <a:p>
            <a:pPr indent="0" lvl="0" marL="0" rtl="0" algn="l">
              <a:lnSpc>
                <a:spcPct val="100000"/>
              </a:lnSpc>
              <a:spcBef>
                <a:spcPts val="0"/>
              </a:spcBef>
              <a:spcAft>
                <a:spcPts val="0"/>
              </a:spcAft>
              <a:buSzPts val="1000"/>
              <a:buNone/>
            </a:pPr>
            <a:r>
              <a:rPr lang="en-GB" sz="1000"/>
              <a:t>Spotlight on mobile</a:t>
            </a:r>
            <a:endParaRPr sz="1000"/>
          </a:p>
        </p:txBody>
      </p:sp>
      <p:sp>
        <p:nvSpPr>
          <p:cNvPr id="366" name="Google Shape;366;p35"/>
          <p:cNvSpPr txBox="1"/>
          <p:nvPr>
            <p:ph type="title"/>
          </p:nvPr>
        </p:nvSpPr>
        <p:spPr>
          <a:xfrm>
            <a:off x="411575" y="1601200"/>
            <a:ext cx="2871000" cy="289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t>The app welcomes the user to a home screen, and then leads to a page where they have two options either to book or check availability of their respective medium of public transport (bus, train or metro’s) by choosing date and time, the place to get in and get down. (From and to stations or bus stop).</a:t>
            </a:r>
            <a:endParaRPr sz="1400"/>
          </a:p>
          <a:p>
            <a:pPr indent="0" lvl="0" marL="0" rtl="0" algn="l">
              <a:lnSpc>
                <a:spcPct val="115000"/>
              </a:lnSpc>
              <a:spcBef>
                <a:spcPts val="1600"/>
              </a:spcBef>
              <a:spcAft>
                <a:spcPts val="1600"/>
              </a:spcAft>
              <a:buSzPts val="1800"/>
              <a:buNone/>
            </a:pPr>
            <a:r>
              <a:t/>
            </a:r>
            <a:endParaRPr sz="1400"/>
          </a:p>
        </p:txBody>
      </p:sp>
      <p:grpSp>
        <p:nvGrpSpPr>
          <p:cNvPr id="367" name="Google Shape;367;p35"/>
          <p:cNvGrpSpPr/>
          <p:nvPr/>
        </p:nvGrpSpPr>
        <p:grpSpPr>
          <a:xfrm>
            <a:off x="3735320" y="1050307"/>
            <a:ext cx="1662185" cy="3304689"/>
            <a:chOff x="3983627" y="1676395"/>
            <a:chExt cx="1449538" cy="2881913"/>
          </a:xfrm>
        </p:grpSpPr>
        <p:sp>
          <p:nvSpPr>
            <p:cNvPr id="368" name="Google Shape;368;p35"/>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5"/>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5"/>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371" name="Google Shape;371;p35"/>
          <p:cNvPicPr preferRelativeResize="0"/>
          <p:nvPr/>
        </p:nvPicPr>
        <p:blipFill rotWithShape="1">
          <a:blip r:embed="rId3">
            <a:alphaModFix/>
          </a:blip>
          <a:srcRect b="24454" l="37035" r="37029" t="24455"/>
          <a:stretch/>
        </p:blipFill>
        <p:spPr>
          <a:xfrm>
            <a:off x="3735424" y="1050131"/>
            <a:ext cx="1659300" cy="2833500"/>
          </a:xfrm>
          <a:prstGeom prst="round2SameRect">
            <a:avLst>
              <a:gd fmla="val 4129" name="adj1"/>
              <a:gd fmla="val 0" name="adj2"/>
            </a:avLst>
          </a:prstGeom>
          <a:noFill/>
          <a:ln>
            <a:noFill/>
          </a:ln>
        </p:spPr>
      </p:pic>
      <p:sp>
        <p:nvSpPr>
          <p:cNvPr id="372" name="Google Shape;372;p35"/>
          <p:cNvSpPr/>
          <p:nvPr/>
        </p:nvSpPr>
        <p:spPr>
          <a:xfrm flipH="1">
            <a:off x="3735442" y="1117572"/>
            <a:ext cx="1659300" cy="27657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73" name="Google Shape;373;p35"/>
          <p:cNvPicPr preferRelativeResize="0"/>
          <p:nvPr/>
        </p:nvPicPr>
        <p:blipFill>
          <a:blip r:embed="rId4">
            <a:alphaModFix/>
          </a:blip>
          <a:stretch>
            <a:fillRect/>
          </a:stretch>
        </p:blipFill>
        <p:spPr>
          <a:xfrm>
            <a:off x="3735440" y="152400"/>
            <a:ext cx="2233247" cy="48387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174325" y="647800"/>
            <a:ext cx="7038900" cy="4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2700"/>
              <a:t>TOC</a:t>
            </a:r>
            <a:endParaRPr sz="2700"/>
          </a:p>
        </p:txBody>
      </p:sp>
      <p:sp>
        <p:nvSpPr>
          <p:cNvPr id="236" name="Google Shape;236;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Montserrat"/>
                <a:ea typeface="Montserrat"/>
                <a:cs typeface="Montserrat"/>
                <a:sym typeface="Montserrat"/>
              </a:rPr>
              <a:t>Introducing</a:t>
            </a:r>
            <a:r>
              <a:rPr b="0" i="0" lang="en-GB" sz="1800" u="none" cap="none" strike="noStrike">
                <a:solidFill>
                  <a:srgbClr val="CACACA"/>
                </a:solidFill>
                <a:latin typeface="Average"/>
                <a:ea typeface="Average"/>
                <a:cs typeface="Average"/>
                <a:sym typeface="Average"/>
              </a:rPr>
              <a:t>: TravO</a:t>
            </a:r>
            <a:endParaRPr b="0" i="0" sz="1800" u="none" cap="none" strike="noStrike">
              <a:solidFill>
                <a:srgbClr val="CACACA"/>
              </a:solidFill>
              <a:latin typeface="Average"/>
              <a:ea typeface="Average"/>
              <a:cs typeface="Average"/>
              <a:sym typeface="Average"/>
            </a:endParaRPr>
          </a:p>
        </p:txBody>
      </p:sp>
      <p:sp>
        <p:nvSpPr>
          <p:cNvPr id="237" name="Google Shape;237;p18"/>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100"/>
              <a:buFont typeface="Arial"/>
              <a:buNone/>
            </a:pPr>
            <a:r>
              <a:rPr b="0" i="0" lang="en-GB" sz="1100" u="none" cap="none" strike="noStrike">
                <a:solidFill>
                  <a:schemeClr val="hlink"/>
                </a:solidFill>
                <a:uFill>
                  <a:noFill/>
                </a:uFill>
                <a:latin typeface="Average"/>
                <a:ea typeface="Average"/>
                <a:cs typeface="Average"/>
                <a:sym typeface="Average"/>
                <a:hlinkClick action="ppaction://hlinksldjump" r:id="rId3"/>
              </a:rPr>
              <a:t>Spotlight on mobile</a:t>
            </a:r>
            <a:endParaRPr b="0" i="0" sz="1100" u="none" cap="none" strike="noStrike">
              <a:solidFill>
                <a:srgbClr val="FFFFFF"/>
              </a:solidFill>
              <a:latin typeface="Average"/>
              <a:ea typeface="Average"/>
              <a:cs typeface="Average"/>
              <a:sym typeface="Average"/>
            </a:endParaRPr>
          </a:p>
          <a:p>
            <a:pPr indent="0" lvl="0" marL="0" marR="0" rtl="0" algn="l">
              <a:lnSpc>
                <a:spcPct val="150000"/>
              </a:lnSpc>
              <a:spcBef>
                <a:spcPts val="0"/>
              </a:spcBef>
              <a:spcAft>
                <a:spcPts val="0"/>
              </a:spcAft>
              <a:buClr>
                <a:srgbClr val="000000"/>
              </a:buClr>
              <a:buSzPts val="1100"/>
              <a:buFont typeface="Arial"/>
              <a:buNone/>
            </a:pPr>
            <a:r>
              <a:t/>
            </a:r>
            <a:endParaRPr b="0" i="0" sz="1800" u="none" cap="none" strike="noStrike">
              <a:solidFill>
                <a:srgbClr val="CACACA"/>
              </a:solidFill>
              <a:latin typeface="Average"/>
              <a:ea typeface="Average"/>
              <a:cs typeface="Average"/>
              <a:sym typeface="Average"/>
            </a:endParaRPr>
          </a:p>
        </p:txBody>
      </p:sp>
      <p:sp>
        <p:nvSpPr>
          <p:cNvPr id="238" name="Google Shape;238;p18"/>
          <p:cNvSpPr txBox="1"/>
          <p:nvPr/>
        </p:nvSpPr>
        <p:spPr>
          <a:xfrm>
            <a:off x="1114500" y="1306300"/>
            <a:ext cx="3127500" cy="312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howjump?jump=nextslide"/>
              </a:rPr>
              <a:t>Problem Statement</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4"/>
              </a:rPr>
              <a:t>Un</a:t>
            </a:r>
            <a:r>
              <a:rPr lang="en-GB" sz="1700" u="sng">
                <a:solidFill>
                  <a:schemeClr val="hlink"/>
                </a:solidFill>
                <a:latin typeface="Lato"/>
                <a:ea typeface="Lato"/>
                <a:cs typeface="Lato"/>
                <a:sym typeface="Lato"/>
                <a:hlinkClick action="ppaction://hlinksldjump" r:id="rId5"/>
              </a:rPr>
              <a:t>derstanding the </a:t>
            </a:r>
            <a:r>
              <a:rPr b="0" i="0" lang="en-GB" sz="1700" u="sng" cap="none" strike="noStrike">
                <a:solidFill>
                  <a:schemeClr val="hlink"/>
                </a:solidFill>
                <a:latin typeface="Lato"/>
                <a:ea typeface="Lato"/>
                <a:cs typeface="Lato"/>
                <a:sym typeface="Lato"/>
                <a:hlinkClick action="ppaction://hlinksldjump" r:id="rId6"/>
              </a:rPr>
              <a:t>Problem</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7"/>
              </a:rPr>
              <a:t>Project Objective</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8"/>
              </a:rPr>
              <a:t>Expected Outcome</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9"/>
              </a:rPr>
              <a:t>Core of the Idea </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10"/>
              </a:rPr>
              <a:t>Novelty of the idea</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11"/>
              </a:rPr>
              <a:t>Features</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12"/>
              </a:rPr>
              <a:t>Software Dashboard</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13"/>
              </a:rPr>
              <a:t>Business and social impact</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14"/>
              </a:rPr>
              <a:t>Project Timeline</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rPr b="0" i="0" lang="en-GB" sz="1700" u="sng" cap="none" strike="noStrike">
                <a:solidFill>
                  <a:schemeClr val="hlink"/>
                </a:solidFill>
                <a:latin typeface="Lato"/>
                <a:ea typeface="Lato"/>
                <a:cs typeface="Lato"/>
                <a:sym typeface="Lato"/>
                <a:hlinkClick action="ppaction://hlinksldjump" r:id="rId15"/>
              </a:rPr>
              <a:t>Deploying the System</a:t>
            </a:r>
            <a:endParaRPr b="0" i="0" sz="1700" u="none" cap="none" strike="noStrike">
              <a:solidFill>
                <a:srgbClr val="FFFFFF"/>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Google Shape;378;p36"/>
          <p:cNvSpPr txBox="1"/>
          <p:nvPr>
            <p:ph idx="2" type="title"/>
          </p:nvPr>
        </p:nvSpPr>
        <p:spPr>
          <a:xfrm>
            <a:off x="1297500" y="286125"/>
            <a:ext cx="4227300" cy="65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GB" sz="1500"/>
              <a:t>Some Screenshots of our App</a:t>
            </a:r>
            <a:endParaRPr sz="1500"/>
          </a:p>
          <a:p>
            <a:pPr indent="-323850" lvl="0" marL="457200" rtl="0" algn="l">
              <a:lnSpc>
                <a:spcPct val="100000"/>
              </a:lnSpc>
              <a:spcBef>
                <a:spcPts val="0"/>
              </a:spcBef>
              <a:spcAft>
                <a:spcPts val="0"/>
              </a:spcAft>
              <a:buSzPts val="1500"/>
              <a:buChar char="●"/>
            </a:pPr>
            <a:r>
              <a:rPr lang="en-GB" sz="1500"/>
              <a:t> Membership </a:t>
            </a:r>
            <a:endParaRPr sz="1500"/>
          </a:p>
        </p:txBody>
      </p:sp>
      <p:pic>
        <p:nvPicPr>
          <p:cNvPr id="379" name="Google Shape;379;p36"/>
          <p:cNvPicPr preferRelativeResize="0"/>
          <p:nvPr/>
        </p:nvPicPr>
        <p:blipFill rotWithShape="1">
          <a:blip r:embed="rId3">
            <a:alphaModFix/>
          </a:blip>
          <a:srcRect b="22845" l="0" r="0" t="0"/>
          <a:stretch/>
        </p:blipFill>
        <p:spPr>
          <a:xfrm>
            <a:off x="5524800" y="1134875"/>
            <a:ext cx="2190501" cy="3661875"/>
          </a:xfrm>
          <a:prstGeom prst="rect">
            <a:avLst/>
          </a:prstGeom>
          <a:noFill/>
          <a:ln>
            <a:noFill/>
          </a:ln>
        </p:spPr>
      </p:pic>
      <p:pic>
        <p:nvPicPr>
          <p:cNvPr id="380" name="Google Shape;380;p36"/>
          <p:cNvPicPr preferRelativeResize="0"/>
          <p:nvPr/>
        </p:nvPicPr>
        <p:blipFill rotWithShape="1">
          <a:blip r:embed="rId4">
            <a:alphaModFix/>
          </a:blip>
          <a:srcRect b="24322" l="0" r="1912" t="0"/>
          <a:stretch/>
        </p:blipFill>
        <p:spPr>
          <a:xfrm>
            <a:off x="2074575" y="1134875"/>
            <a:ext cx="2190501" cy="36618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pic>
        <p:nvPicPr>
          <p:cNvPr id="385" name="Google Shape;385;p37"/>
          <p:cNvPicPr preferRelativeResize="0"/>
          <p:nvPr/>
        </p:nvPicPr>
        <p:blipFill rotWithShape="1">
          <a:blip r:embed="rId3">
            <a:alphaModFix/>
          </a:blip>
          <a:srcRect b="0" l="0" r="0" t="0"/>
          <a:stretch/>
        </p:blipFill>
        <p:spPr>
          <a:xfrm>
            <a:off x="3700825" y="281850"/>
            <a:ext cx="2205525" cy="4778625"/>
          </a:xfrm>
          <a:prstGeom prst="rect">
            <a:avLst/>
          </a:prstGeom>
          <a:noFill/>
          <a:ln>
            <a:noFill/>
          </a:ln>
        </p:spPr>
      </p:pic>
      <p:sp>
        <p:nvSpPr>
          <p:cNvPr id="386" name="Google Shape;386;p37"/>
          <p:cNvSpPr txBox="1"/>
          <p:nvPr/>
        </p:nvSpPr>
        <p:spPr>
          <a:xfrm>
            <a:off x="924700" y="2263763"/>
            <a:ext cx="2485200" cy="8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Checking the </a:t>
            </a:r>
            <a:r>
              <a:rPr lang="en-GB">
                <a:solidFill>
                  <a:srgbClr val="FFFFFF"/>
                </a:solidFill>
                <a:latin typeface="Lato"/>
                <a:ea typeface="Lato"/>
                <a:cs typeface="Lato"/>
                <a:sym typeface="Lato"/>
              </a:rPr>
              <a:t>Availability</a:t>
            </a:r>
            <a:r>
              <a:rPr lang="en-GB">
                <a:solidFill>
                  <a:srgbClr val="FFFFFF"/>
                </a:solidFill>
                <a:latin typeface="Lato"/>
                <a:ea typeface="Lato"/>
                <a:cs typeface="Lato"/>
                <a:sym typeface="Lato"/>
              </a:rPr>
              <a:t> of </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Vehicle</a:t>
            </a:r>
            <a:r>
              <a:rPr lang="en-GB">
                <a:solidFill>
                  <a:srgbClr val="FFFFFF"/>
                </a:solidFill>
                <a:latin typeface="Lato"/>
                <a:ea typeface="Lato"/>
                <a:cs typeface="Lato"/>
                <a:sym typeface="Lato"/>
              </a:rPr>
              <a:t> for a particular date</a:t>
            </a:r>
            <a:endParaRPr>
              <a:solidFill>
                <a:srgbClr val="FFFFFF"/>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pic>
        <p:nvPicPr>
          <p:cNvPr id="391" name="Google Shape;391;p38"/>
          <p:cNvPicPr preferRelativeResize="0"/>
          <p:nvPr/>
        </p:nvPicPr>
        <p:blipFill rotWithShape="1">
          <a:blip r:embed="rId3">
            <a:alphaModFix/>
          </a:blip>
          <a:srcRect b="19916" l="0" r="0" t="0"/>
          <a:stretch/>
        </p:blipFill>
        <p:spPr>
          <a:xfrm>
            <a:off x="1344750" y="890013"/>
            <a:ext cx="2303625" cy="3997074"/>
          </a:xfrm>
          <a:prstGeom prst="rect">
            <a:avLst/>
          </a:prstGeom>
          <a:noFill/>
          <a:ln>
            <a:noFill/>
          </a:ln>
        </p:spPr>
      </p:pic>
      <p:sp>
        <p:nvSpPr>
          <p:cNvPr id="392" name="Google Shape;392;p38"/>
          <p:cNvSpPr txBox="1"/>
          <p:nvPr/>
        </p:nvSpPr>
        <p:spPr>
          <a:xfrm>
            <a:off x="1410125" y="416100"/>
            <a:ext cx="2172900" cy="34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History section</a:t>
            </a:r>
            <a:endParaRPr>
              <a:solidFill>
                <a:srgbClr val="FFFFFF"/>
              </a:solidFill>
              <a:latin typeface="Lato"/>
              <a:ea typeface="Lato"/>
              <a:cs typeface="Lato"/>
              <a:sym typeface="Lato"/>
            </a:endParaRPr>
          </a:p>
        </p:txBody>
      </p:sp>
      <p:pic>
        <p:nvPicPr>
          <p:cNvPr id="393" name="Google Shape;393;p38"/>
          <p:cNvPicPr preferRelativeResize="0"/>
          <p:nvPr/>
        </p:nvPicPr>
        <p:blipFill rotWithShape="1">
          <a:blip r:embed="rId4">
            <a:alphaModFix/>
          </a:blip>
          <a:srcRect b="19543" l="0" r="0" t="0"/>
          <a:stretch/>
        </p:blipFill>
        <p:spPr>
          <a:xfrm>
            <a:off x="4283025" y="942025"/>
            <a:ext cx="2233250" cy="38930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pic>
        <p:nvPicPr>
          <p:cNvPr id="398" name="Google Shape;398;p39"/>
          <p:cNvPicPr preferRelativeResize="0"/>
          <p:nvPr/>
        </p:nvPicPr>
        <p:blipFill>
          <a:blip r:embed="rId3">
            <a:alphaModFix/>
          </a:blip>
          <a:stretch>
            <a:fillRect/>
          </a:stretch>
        </p:blipFill>
        <p:spPr>
          <a:xfrm>
            <a:off x="3365650" y="210200"/>
            <a:ext cx="2233247" cy="4838702"/>
          </a:xfrm>
          <a:prstGeom prst="rect">
            <a:avLst/>
          </a:prstGeom>
          <a:noFill/>
          <a:ln>
            <a:noFill/>
          </a:ln>
        </p:spPr>
      </p:pic>
      <p:sp>
        <p:nvSpPr>
          <p:cNvPr id="399" name="Google Shape;399;p39"/>
          <p:cNvSpPr txBox="1"/>
          <p:nvPr/>
        </p:nvSpPr>
        <p:spPr>
          <a:xfrm>
            <a:off x="959350" y="1756900"/>
            <a:ext cx="2034300" cy="8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Successfully Booked Ticket</a:t>
            </a:r>
            <a:r>
              <a:rPr lang="en-GB">
                <a:solidFill>
                  <a:srgbClr val="FFFFFF"/>
                </a:solidFill>
                <a:latin typeface="Lato"/>
                <a:ea typeface="Lato"/>
                <a:cs typeface="Lato"/>
                <a:sym typeface="Lato"/>
              </a:rPr>
              <a:t> </a:t>
            </a:r>
            <a:endParaRPr>
              <a:solidFill>
                <a:srgbClr val="FFFFFF"/>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pic>
        <p:nvPicPr>
          <p:cNvPr id="404" name="Google Shape;404;p40"/>
          <p:cNvPicPr preferRelativeResize="0"/>
          <p:nvPr/>
        </p:nvPicPr>
        <p:blipFill>
          <a:blip r:embed="rId3">
            <a:alphaModFix/>
          </a:blip>
          <a:stretch>
            <a:fillRect/>
          </a:stretch>
        </p:blipFill>
        <p:spPr>
          <a:xfrm>
            <a:off x="3455375" y="385725"/>
            <a:ext cx="2233247" cy="4838702"/>
          </a:xfrm>
          <a:prstGeom prst="rect">
            <a:avLst/>
          </a:prstGeom>
          <a:noFill/>
          <a:ln>
            <a:noFill/>
          </a:ln>
        </p:spPr>
      </p:pic>
      <p:pic>
        <p:nvPicPr>
          <p:cNvPr id="405" name="Google Shape;405;p40"/>
          <p:cNvPicPr preferRelativeResize="0"/>
          <p:nvPr/>
        </p:nvPicPr>
        <p:blipFill>
          <a:blip r:embed="rId4">
            <a:alphaModFix/>
          </a:blip>
          <a:stretch>
            <a:fillRect/>
          </a:stretch>
        </p:blipFill>
        <p:spPr>
          <a:xfrm>
            <a:off x="6486375" y="385725"/>
            <a:ext cx="2292016" cy="4838700"/>
          </a:xfrm>
          <a:prstGeom prst="rect">
            <a:avLst/>
          </a:prstGeom>
          <a:noFill/>
          <a:ln>
            <a:noFill/>
          </a:ln>
        </p:spPr>
      </p:pic>
      <p:sp>
        <p:nvSpPr>
          <p:cNvPr id="406" name="Google Shape;406;p40"/>
          <p:cNvSpPr txBox="1"/>
          <p:nvPr/>
        </p:nvSpPr>
        <p:spPr>
          <a:xfrm>
            <a:off x="820625" y="2242350"/>
            <a:ext cx="2519700" cy="6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FFFFFF"/>
                </a:solidFill>
                <a:latin typeface="Lato"/>
                <a:ea typeface="Lato"/>
                <a:cs typeface="Lato"/>
                <a:sym typeface="Lato"/>
              </a:rPr>
              <a:t>Social Distancing made easy</a:t>
            </a:r>
            <a:endParaRPr sz="1500">
              <a:solidFill>
                <a:srgbClr val="FFFFFF"/>
              </a:solidFill>
              <a:latin typeface="Lato"/>
              <a:ea typeface="Lato"/>
              <a:cs typeface="Lato"/>
              <a:sym typeface="Lato"/>
            </a:endParaRPr>
          </a:p>
        </p:txBody>
      </p:sp>
      <p:sp>
        <p:nvSpPr>
          <p:cNvPr id="407" name="Google Shape;407;p40"/>
          <p:cNvSpPr txBox="1"/>
          <p:nvPr/>
        </p:nvSpPr>
        <p:spPr>
          <a:xfrm>
            <a:off x="1421675" y="681950"/>
            <a:ext cx="1722300" cy="87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rgbClr val="FFFFFF"/>
                </a:solidFill>
                <a:latin typeface="Lato"/>
                <a:ea typeface="Lato"/>
                <a:cs typeface="Lato"/>
                <a:sym typeface="Lato"/>
              </a:rPr>
              <a:t>Google SODAR</a:t>
            </a:r>
            <a:endParaRPr sz="2000">
              <a:solidFill>
                <a:srgbClr val="FFFFFF"/>
              </a:solidFill>
              <a:latin typeface="Lato"/>
              <a:ea typeface="Lato"/>
              <a:cs typeface="Lato"/>
              <a:sym typeface="Lato"/>
            </a:endParaRPr>
          </a:p>
        </p:txBody>
      </p:sp>
      <p:sp>
        <p:nvSpPr>
          <p:cNvPr id="408" name="Google Shape;408;p40"/>
          <p:cNvSpPr txBox="1"/>
          <p:nvPr/>
        </p:nvSpPr>
        <p:spPr>
          <a:xfrm>
            <a:off x="866875" y="2901150"/>
            <a:ext cx="2184600" cy="6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Lato"/>
                <a:ea typeface="Lato"/>
                <a:cs typeface="Lato"/>
                <a:sym typeface="Lato"/>
              </a:rPr>
              <a:t>This is </a:t>
            </a:r>
            <a:r>
              <a:rPr lang="en-GB" sz="1000">
                <a:solidFill>
                  <a:srgbClr val="FFFFFF"/>
                </a:solidFill>
                <a:latin typeface="Lato"/>
                <a:ea typeface="Lato"/>
                <a:cs typeface="Lato"/>
                <a:sym typeface="Lato"/>
              </a:rPr>
              <a:t>integrated</a:t>
            </a:r>
            <a:r>
              <a:rPr lang="en-GB" sz="1000">
                <a:solidFill>
                  <a:srgbClr val="FFFFFF"/>
                </a:solidFill>
                <a:latin typeface="Lato"/>
                <a:ea typeface="Lato"/>
                <a:cs typeface="Lato"/>
                <a:sym typeface="Lato"/>
              </a:rPr>
              <a:t> to our  app</a:t>
            </a:r>
            <a:endParaRPr sz="1000">
              <a:solidFill>
                <a:srgbClr val="FFFFFF"/>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pic>
        <p:nvPicPr>
          <p:cNvPr id="413" name="Google Shape;413;p41"/>
          <p:cNvPicPr preferRelativeResize="0"/>
          <p:nvPr/>
        </p:nvPicPr>
        <p:blipFill>
          <a:blip r:embed="rId3">
            <a:alphaModFix/>
          </a:blip>
          <a:stretch>
            <a:fillRect/>
          </a:stretch>
        </p:blipFill>
        <p:spPr>
          <a:xfrm>
            <a:off x="1393077" y="1155825"/>
            <a:ext cx="7200824" cy="3241800"/>
          </a:xfrm>
          <a:prstGeom prst="rect">
            <a:avLst/>
          </a:prstGeom>
          <a:noFill/>
          <a:ln>
            <a:noFill/>
          </a:ln>
        </p:spPr>
      </p:pic>
      <p:sp>
        <p:nvSpPr>
          <p:cNvPr id="414" name="Google Shape;414;p41"/>
          <p:cNvSpPr txBox="1"/>
          <p:nvPr/>
        </p:nvSpPr>
        <p:spPr>
          <a:xfrm>
            <a:off x="1525700" y="277400"/>
            <a:ext cx="4773600" cy="64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rgbClr val="FFFFFF"/>
                </a:solidFill>
                <a:latin typeface="Lato"/>
                <a:ea typeface="Lato"/>
                <a:cs typeface="Lato"/>
                <a:sym typeface="Lato"/>
              </a:rPr>
              <a:t>Server Side </a:t>
            </a:r>
            <a:endParaRPr sz="2000">
              <a:solidFill>
                <a:srgbClr val="FFFFFF"/>
              </a:solidFill>
              <a:latin typeface="Lato"/>
              <a:ea typeface="Lato"/>
              <a:cs typeface="Lato"/>
              <a:sym typeface="Lato"/>
            </a:endParaRPr>
          </a:p>
          <a:p>
            <a:pPr indent="-323850" lvl="0" marL="457200" rtl="0" algn="l">
              <a:spcBef>
                <a:spcPts val="0"/>
              </a:spcBef>
              <a:spcAft>
                <a:spcPts val="0"/>
              </a:spcAft>
              <a:buClr>
                <a:srgbClr val="FFFFFF"/>
              </a:buClr>
              <a:buSzPts val="1500"/>
              <a:buFont typeface="Lato"/>
              <a:buChar char="●"/>
            </a:pPr>
            <a:r>
              <a:rPr lang="en-GB" sz="1500">
                <a:solidFill>
                  <a:srgbClr val="FFFFFF"/>
                </a:solidFill>
                <a:latin typeface="Lato"/>
                <a:ea typeface="Lato"/>
                <a:cs typeface="Lato"/>
                <a:sym typeface="Lato"/>
              </a:rPr>
              <a:t>Dashboard</a:t>
            </a:r>
            <a:r>
              <a:rPr lang="en-GB" sz="1500">
                <a:solidFill>
                  <a:srgbClr val="FFFFFF"/>
                </a:solidFill>
                <a:latin typeface="Lato"/>
                <a:ea typeface="Lato"/>
                <a:cs typeface="Lato"/>
                <a:sym typeface="Lato"/>
              </a:rPr>
              <a:t>:</a:t>
            </a:r>
            <a:endParaRPr sz="1500">
              <a:solidFill>
                <a:srgbClr val="FFFFFF"/>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8" name="Shape 418"/>
        <p:cNvGrpSpPr/>
        <p:nvPr/>
      </p:nvGrpSpPr>
      <p:grpSpPr>
        <a:xfrm>
          <a:off x="0" y="0"/>
          <a:ext cx="0" cy="0"/>
          <a:chOff x="0" y="0"/>
          <a:chExt cx="0" cy="0"/>
        </a:xfrm>
      </p:grpSpPr>
      <p:pic>
        <p:nvPicPr>
          <p:cNvPr id="419" name="Google Shape;419;p42"/>
          <p:cNvPicPr preferRelativeResize="0"/>
          <p:nvPr/>
        </p:nvPicPr>
        <p:blipFill rotWithShape="1">
          <a:blip r:embed="rId3">
            <a:alphaModFix/>
          </a:blip>
          <a:srcRect b="8299" l="0" r="0" t="8290"/>
          <a:stretch/>
        </p:blipFill>
        <p:spPr>
          <a:xfrm>
            <a:off x="1375450" y="1232025"/>
            <a:ext cx="7294649" cy="3241800"/>
          </a:xfrm>
          <a:prstGeom prst="rect">
            <a:avLst/>
          </a:prstGeom>
          <a:noFill/>
          <a:ln>
            <a:noFill/>
          </a:ln>
        </p:spPr>
      </p:pic>
      <p:sp>
        <p:nvSpPr>
          <p:cNvPr id="420" name="Google Shape;420;p42"/>
          <p:cNvSpPr txBox="1"/>
          <p:nvPr/>
        </p:nvSpPr>
        <p:spPr>
          <a:xfrm>
            <a:off x="1525700" y="277400"/>
            <a:ext cx="4773600" cy="64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rgbClr val="FFFFFF"/>
                </a:solidFill>
                <a:latin typeface="Lato"/>
                <a:ea typeface="Lato"/>
                <a:cs typeface="Lato"/>
                <a:sym typeface="Lato"/>
              </a:rPr>
              <a:t>Server Side </a:t>
            </a:r>
            <a:endParaRPr sz="2000">
              <a:solidFill>
                <a:srgbClr val="FFFFFF"/>
              </a:solidFill>
              <a:latin typeface="Lato"/>
              <a:ea typeface="Lato"/>
              <a:cs typeface="Lato"/>
              <a:sym typeface="Lato"/>
            </a:endParaRPr>
          </a:p>
          <a:p>
            <a:pPr indent="-323850" lvl="0" marL="457200" rtl="0" algn="l">
              <a:spcBef>
                <a:spcPts val="0"/>
              </a:spcBef>
              <a:spcAft>
                <a:spcPts val="0"/>
              </a:spcAft>
              <a:buClr>
                <a:srgbClr val="FFFFFF"/>
              </a:buClr>
              <a:buSzPts val="1500"/>
              <a:buFont typeface="Lato"/>
              <a:buChar char="●"/>
            </a:pPr>
            <a:r>
              <a:rPr lang="en-GB" sz="1500">
                <a:solidFill>
                  <a:srgbClr val="FFFFFF"/>
                </a:solidFill>
                <a:latin typeface="Lato"/>
                <a:ea typeface="Lato"/>
                <a:cs typeface="Lato"/>
                <a:sym typeface="Lato"/>
              </a:rPr>
              <a:t>Database:</a:t>
            </a:r>
            <a:endParaRPr sz="1500">
              <a:solidFill>
                <a:srgbClr val="FFFFFF"/>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sp>
        <p:nvSpPr>
          <p:cNvPr id="425" name="Google Shape;425;p43"/>
          <p:cNvSpPr txBox="1"/>
          <p:nvPr>
            <p:ph type="title"/>
          </p:nvPr>
        </p:nvSpPr>
        <p:spPr>
          <a:xfrm>
            <a:off x="1391650" y="3449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Project timeline</a:t>
            </a:r>
            <a:endParaRPr/>
          </a:p>
        </p:txBody>
      </p:sp>
      <p:sp>
        <p:nvSpPr>
          <p:cNvPr id="426" name="Google Shape;426;p43"/>
          <p:cNvSpPr txBox="1"/>
          <p:nvPr/>
        </p:nvSpPr>
        <p:spPr>
          <a:xfrm>
            <a:off x="1158071" y="1900925"/>
            <a:ext cx="734700" cy="214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FFFFFF"/>
                </a:solidFill>
                <a:latin typeface="Roboto"/>
                <a:ea typeface="Roboto"/>
                <a:cs typeface="Roboto"/>
                <a:sym typeface="Roboto"/>
              </a:rPr>
              <a:t>STAGE 1</a:t>
            </a:r>
            <a:endParaRPr b="0" i="0" sz="1000" u="none" cap="none" strike="noStrike">
              <a:solidFill>
                <a:srgbClr val="FFFFFF"/>
              </a:solidFill>
              <a:latin typeface="Roboto"/>
              <a:ea typeface="Roboto"/>
              <a:cs typeface="Roboto"/>
              <a:sym typeface="Roboto"/>
            </a:endParaRPr>
          </a:p>
          <a:p>
            <a:pPr indent="0" lvl="0" marL="0" marR="0" rtl="0" algn="l">
              <a:lnSpc>
                <a:spcPct val="100000"/>
              </a:lnSpc>
              <a:spcBef>
                <a:spcPts val="1600"/>
              </a:spcBef>
              <a:spcAft>
                <a:spcPts val="1600"/>
              </a:spcAft>
              <a:buClr>
                <a:srgbClr val="000000"/>
              </a:buClr>
              <a:buSzPts val="1000"/>
              <a:buFont typeface="Arial"/>
              <a:buNone/>
            </a:pPr>
            <a:r>
              <a:t/>
            </a:r>
            <a:endParaRPr b="0" i="0" sz="1000" u="none" cap="none" strike="noStrike">
              <a:solidFill>
                <a:srgbClr val="FFFFFF"/>
              </a:solidFill>
              <a:latin typeface="Roboto"/>
              <a:ea typeface="Roboto"/>
              <a:cs typeface="Roboto"/>
              <a:sym typeface="Roboto"/>
            </a:endParaRPr>
          </a:p>
        </p:txBody>
      </p:sp>
      <p:sp>
        <p:nvSpPr>
          <p:cNvPr id="427" name="Google Shape;427;p43"/>
          <p:cNvSpPr txBox="1"/>
          <p:nvPr/>
        </p:nvSpPr>
        <p:spPr>
          <a:xfrm>
            <a:off x="1158086" y="2894125"/>
            <a:ext cx="1166700" cy="403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FFFFFF"/>
                </a:solidFill>
                <a:latin typeface="Roboto"/>
                <a:ea typeface="Roboto"/>
                <a:cs typeface="Roboto"/>
                <a:sym typeface="Roboto"/>
              </a:rPr>
              <a:t>Login, Login interface</a:t>
            </a:r>
            <a:endParaRPr b="0" i="0" sz="1000" u="none" cap="none" strike="noStrike">
              <a:solidFill>
                <a:srgbClr val="FFFFFF"/>
              </a:solidFill>
              <a:latin typeface="Roboto"/>
              <a:ea typeface="Roboto"/>
              <a:cs typeface="Roboto"/>
              <a:sym typeface="Roboto"/>
            </a:endParaRPr>
          </a:p>
        </p:txBody>
      </p:sp>
      <p:sp>
        <p:nvSpPr>
          <p:cNvPr id="428" name="Google Shape;428;p43"/>
          <p:cNvSpPr txBox="1"/>
          <p:nvPr/>
        </p:nvSpPr>
        <p:spPr>
          <a:xfrm>
            <a:off x="1158086" y="3307024"/>
            <a:ext cx="1166700" cy="66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n-GB" sz="800" u="none" cap="none" strike="noStrike">
                <a:solidFill>
                  <a:srgbClr val="FFFFFF"/>
                </a:solidFill>
                <a:latin typeface="Roboto"/>
                <a:ea typeface="Roboto"/>
                <a:cs typeface="Roboto"/>
                <a:sym typeface="Roboto"/>
              </a:rPr>
              <a:t>From: ,  To: ,  Date:</a:t>
            </a:r>
            <a:endParaRPr b="0" i="0" sz="800" u="none" cap="none" strike="noStrike">
              <a:solidFill>
                <a:srgbClr val="FFFFFF"/>
              </a:solidFill>
              <a:latin typeface="Roboto"/>
              <a:ea typeface="Roboto"/>
              <a:cs typeface="Roboto"/>
              <a:sym typeface="Roboto"/>
            </a:endParaRPr>
          </a:p>
          <a:p>
            <a:pPr indent="0" lvl="0" marL="0" marR="0" rtl="0" algn="l">
              <a:lnSpc>
                <a:spcPct val="100000"/>
              </a:lnSpc>
              <a:spcBef>
                <a:spcPts val="1600"/>
              </a:spcBef>
              <a:spcAft>
                <a:spcPts val="1600"/>
              </a:spcAft>
              <a:buClr>
                <a:srgbClr val="000000"/>
              </a:buClr>
              <a:buSzPts val="800"/>
              <a:buFont typeface="Arial"/>
              <a:buNone/>
            </a:pPr>
            <a:r>
              <a:rPr b="0" i="0" lang="en-GB" sz="800" u="none" cap="none" strike="noStrike">
                <a:solidFill>
                  <a:srgbClr val="FFFFFF"/>
                </a:solidFill>
                <a:latin typeface="Roboto"/>
                <a:ea typeface="Roboto"/>
                <a:cs typeface="Roboto"/>
                <a:sym typeface="Roboto"/>
              </a:rPr>
              <a:t>Current Status of teansport feature</a:t>
            </a:r>
            <a:endParaRPr b="0" i="0" sz="800" u="none" cap="none" strike="noStrike">
              <a:solidFill>
                <a:srgbClr val="FFFFFF"/>
              </a:solidFill>
              <a:latin typeface="Roboto"/>
              <a:ea typeface="Roboto"/>
              <a:cs typeface="Roboto"/>
              <a:sym typeface="Roboto"/>
            </a:endParaRPr>
          </a:p>
        </p:txBody>
      </p:sp>
      <p:sp>
        <p:nvSpPr>
          <p:cNvPr id="429" name="Google Shape;429;p43"/>
          <p:cNvSpPr txBox="1"/>
          <p:nvPr/>
        </p:nvSpPr>
        <p:spPr>
          <a:xfrm>
            <a:off x="2259724" y="1900925"/>
            <a:ext cx="734700" cy="214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FFFFFF"/>
                </a:solidFill>
                <a:latin typeface="Roboto"/>
                <a:ea typeface="Roboto"/>
                <a:cs typeface="Roboto"/>
                <a:sym typeface="Roboto"/>
              </a:rPr>
              <a:t>STAGE 2</a:t>
            </a:r>
            <a:endParaRPr b="0" i="0" sz="1000" u="none" cap="none" strike="noStrike">
              <a:solidFill>
                <a:srgbClr val="FFFFFF"/>
              </a:solidFill>
              <a:latin typeface="Roboto"/>
              <a:ea typeface="Roboto"/>
              <a:cs typeface="Roboto"/>
              <a:sym typeface="Roboto"/>
            </a:endParaRPr>
          </a:p>
          <a:p>
            <a:pPr indent="0" lvl="0" marL="0" marR="0" rtl="0" algn="l">
              <a:lnSpc>
                <a:spcPct val="100000"/>
              </a:lnSpc>
              <a:spcBef>
                <a:spcPts val="1600"/>
              </a:spcBef>
              <a:spcAft>
                <a:spcPts val="1600"/>
              </a:spcAft>
              <a:buClr>
                <a:srgbClr val="000000"/>
              </a:buClr>
              <a:buSzPts val="1000"/>
              <a:buFont typeface="Arial"/>
              <a:buNone/>
            </a:pPr>
            <a:r>
              <a:t/>
            </a:r>
            <a:endParaRPr b="0" i="0" sz="1000" u="none" cap="none" strike="noStrike">
              <a:solidFill>
                <a:srgbClr val="FFFFFF"/>
              </a:solidFill>
              <a:latin typeface="Roboto"/>
              <a:ea typeface="Roboto"/>
              <a:cs typeface="Roboto"/>
              <a:sym typeface="Roboto"/>
            </a:endParaRPr>
          </a:p>
        </p:txBody>
      </p:sp>
      <p:sp>
        <p:nvSpPr>
          <p:cNvPr id="430" name="Google Shape;430;p43"/>
          <p:cNvSpPr txBox="1"/>
          <p:nvPr/>
        </p:nvSpPr>
        <p:spPr>
          <a:xfrm>
            <a:off x="2302396" y="2894125"/>
            <a:ext cx="1136400" cy="403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FFFFFF"/>
                </a:solidFill>
                <a:latin typeface="Roboto"/>
                <a:ea typeface="Roboto"/>
                <a:cs typeface="Roboto"/>
                <a:sym typeface="Roboto"/>
              </a:rPr>
              <a:t>Token Generation</a:t>
            </a:r>
            <a:endParaRPr b="0" i="0" sz="1000" u="none" cap="none" strike="noStrike">
              <a:solidFill>
                <a:srgbClr val="FFFFFF"/>
              </a:solidFill>
              <a:latin typeface="Roboto"/>
              <a:ea typeface="Roboto"/>
              <a:cs typeface="Roboto"/>
              <a:sym typeface="Roboto"/>
            </a:endParaRPr>
          </a:p>
        </p:txBody>
      </p:sp>
      <p:sp>
        <p:nvSpPr>
          <p:cNvPr id="431" name="Google Shape;431;p43"/>
          <p:cNvSpPr txBox="1"/>
          <p:nvPr/>
        </p:nvSpPr>
        <p:spPr>
          <a:xfrm>
            <a:off x="2302396" y="3307024"/>
            <a:ext cx="1136400" cy="66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800"/>
              <a:buFont typeface="Arial"/>
              <a:buNone/>
            </a:pPr>
            <a:r>
              <a:rPr b="0" i="0" lang="en-GB" sz="800" u="none" cap="none" strike="noStrike">
                <a:solidFill>
                  <a:srgbClr val="FFFFFF"/>
                </a:solidFill>
                <a:latin typeface="Roboto"/>
                <a:ea typeface="Roboto"/>
                <a:cs typeface="Roboto"/>
                <a:sym typeface="Roboto"/>
              </a:rPr>
              <a:t>Token generation (Postpaid payment customers) and other web feature add-ons.</a:t>
            </a:r>
            <a:endParaRPr b="0" i="0" sz="800" u="none" cap="none" strike="noStrike">
              <a:solidFill>
                <a:srgbClr val="FFFFFF"/>
              </a:solidFill>
              <a:latin typeface="Roboto"/>
              <a:ea typeface="Roboto"/>
              <a:cs typeface="Roboto"/>
              <a:sym typeface="Roboto"/>
            </a:endParaRPr>
          </a:p>
        </p:txBody>
      </p:sp>
      <p:sp>
        <p:nvSpPr>
          <p:cNvPr id="432" name="Google Shape;432;p43"/>
          <p:cNvSpPr txBox="1"/>
          <p:nvPr/>
        </p:nvSpPr>
        <p:spPr>
          <a:xfrm>
            <a:off x="3353925" y="1900925"/>
            <a:ext cx="734700" cy="214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1000"/>
              <a:buFont typeface="Arial"/>
              <a:buNone/>
            </a:pPr>
            <a:r>
              <a:rPr b="0" i="0" lang="en-GB" sz="1000" u="none" cap="none" strike="noStrike">
                <a:solidFill>
                  <a:srgbClr val="FFFFFF"/>
                </a:solidFill>
                <a:latin typeface="Roboto"/>
                <a:ea typeface="Roboto"/>
                <a:cs typeface="Roboto"/>
                <a:sym typeface="Roboto"/>
              </a:rPr>
              <a:t>STAGE 3</a:t>
            </a:r>
            <a:endParaRPr b="0" i="0" sz="1000" u="none" cap="none" strike="noStrike">
              <a:solidFill>
                <a:srgbClr val="FFFFFF"/>
              </a:solidFill>
              <a:latin typeface="Roboto"/>
              <a:ea typeface="Roboto"/>
              <a:cs typeface="Roboto"/>
              <a:sym typeface="Roboto"/>
            </a:endParaRPr>
          </a:p>
        </p:txBody>
      </p:sp>
      <p:sp>
        <p:nvSpPr>
          <p:cNvPr id="433" name="Google Shape;433;p43"/>
          <p:cNvSpPr txBox="1"/>
          <p:nvPr/>
        </p:nvSpPr>
        <p:spPr>
          <a:xfrm>
            <a:off x="3438904" y="2894125"/>
            <a:ext cx="1136400" cy="403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FFFFFF"/>
                </a:solidFill>
                <a:latin typeface="Roboto"/>
                <a:ea typeface="Roboto"/>
                <a:cs typeface="Roboto"/>
                <a:sym typeface="Roboto"/>
              </a:rPr>
              <a:t>Membership and feature utility.</a:t>
            </a:r>
            <a:endParaRPr b="0" i="0" sz="1000" u="none" cap="none" strike="noStrike">
              <a:solidFill>
                <a:srgbClr val="FFFFFF"/>
              </a:solidFill>
              <a:latin typeface="Roboto"/>
              <a:ea typeface="Roboto"/>
              <a:cs typeface="Roboto"/>
              <a:sym typeface="Roboto"/>
            </a:endParaRPr>
          </a:p>
        </p:txBody>
      </p:sp>
      <p:sp>
        <p:nvSpPr>
          <p:cNvPr id="434" name="Google Shape;434;p43"/>
          <p:cNvSpPr txBox="1"/>
          <p:nvPr/>
        </p:nvSpPr>
        <p:spPr>
          <a:xfrm>
            <a:off x="3438904" y="3307022"/>
            <a:ext cx="1136400" cy="66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800"/>
              <a:buFont typeface="Arial"/>
              <a:buNone/>
            </a:pPr>
            <a:r>
              <a:t/>
            </a:r>
            <a:endParaRPr b="0" i="0" sz="800" u="none" cap="none" strike="noStrike">
              <a:solidFill>
                <a:srgbClr val="FFFFFF"/>
              </a:solidFill>
              <a:latin typeface="Roboto"/>
              <a:ea typeface="Roboto"/>
              <a:cs typeface="Roboto"/>
              <a:sym typeface="Roboto"/>
            </a:endParaRPr>
          </a:p>
        </p:txBody>
      </p:sp>
      <p:sp>
        <p:nvSpPr>
          <p:cNvPr id="435" name="Google Shape;435;p43"/>
          <p:cNvSpPr txBox="1"/>
          <p:nvPr/>
        </p:nvSpPr>
        <p:spPr>
          <a:xfrm>
            <a:off x="4445500" y="1900925"/>
            <a:ext cx="734700" cy="214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chemeClr val="lt1"/>
                </a:solidFill>
                <a:latin typeface="Roboto"/>
                <a:ea typeface="Roboto"/>
                <a:cs typeface="Roboto"/>
                <a:sym typeface="Roboto"/>
              </a:rPr>
              <a:t>STAGE 4</a:t>
            </a:r>
            <a:endParaRPr b="0" i="0" sz="1000" u="none" cap="none" strike="noStrike">
              <a:solidFill>
                <a:schemeClr val="lt1"/>
              </a:solidFill>
              <a:latin typeface="Roboto"/>
              <a:ea typeface="Roboto"/>
              <a:cs typeface="Roboto"/>
              <a:sym typeface="Roboto"/>
            </a:endParaRPr>
          </a:p>
          <a:p>
            <a:pPr indent="0" lvl="0" marL="0" marR="0" rtl="0" algn="l">
              <a:lnSpc>
                <a:spcPct val="100000"/>
              </a:lnSpc>
              <a:spcBef>
                <a:spcPts val="1600"/>
              </a:spcBef>
              <a:spcAft>
                <a:spcPts val="1600"/>
              </a:spcAft>
              <a:buClr>
                <a:srgbClr val="000000"/>
              </a:buClr>
              <a:buSzPts val="800"/>
              <a:buFont typeface="Arial"/>
              <a:buNone/>
            </a:pPr>
            <a:r>
              <a:t/>
            </a:r>
            <a:endParaRPr b="0" i="0" sz="800" u="none" cap="none" strike="noStrike">
              <a:solidFill>
                <a:schemeClr val="lt1"/>
              </a:solidFill>
              <a:latin typeface="Roboto"/>
              <a:ea typeface="Roboto"/>
              <a:cs typeface="Roboto"/>
              <a:sym typeface="Roboto"/>
            </a:endParaRPr>
          </a:p>
        </p:txBody>
      </p:sp>
      <p:sp>
        <p:nvSpPr>
          <p:cNvPr id="436" name="Google Shape;436;p43"/>
          <p:cNvSpPr txBox="1"/>
          <p:nvPr/>
        </p:nvSpPr>
        <p:spPr>
          <a:xfrm>
            <a:off x="4572659" y="2894125"/>
            <a:ext cx="1136400" cy="403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chemeClr val="lt1"/>
                </a:solidFill>
                <a:latin typeface="Roboto"/>
                <a:ea typeface="Roboto"/>
                <a:cs typeface="Roboto"/>
                <a:sym typeface="Roboto"/>
              </a:rPr>
              <a:t>Payment Setup</a:t>
            </a:r>
            <a:endParaRPr b="0" i="0" sz="1000" u="none" cap="none" strike="noStrike">
              <a:solidFill>
                <a:schemeClr val="lt1"/>
              </a:solidFill>
              <a:latin typeface="Roboto"/>
              <a:ea typeface="Roboto"/>
              <a:cs typeface="Roboto"/>
              <a:sym typeface="Roboto"/>
            </a:endParaRPr>
          </a:p>
        </p:txBody>
      </p:sp>
      <p:sp>
        <p:nvSpPr>
          <p:cNvPr id="437" name="Google Shape;437;p43"/>
          <p:cNvSpPr txBox="1"/>
          <p:nvPr/>
        </p:nvSpPr>
        <p:spPr>
          <a:xfrm>
            <a:off x="4572659" y="3307024"/>
            <a:ext cx="1136400" cy="66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800"/>
              <a:buFont typeface="Arial"/>
              <a:buNone/>
            </a:pPr>
            <a:r>
              <a:rPr b="0" i="0" lang="en-GB" sz="800" u="none" cap="none" strike="noStrike">
                <a:solidFill>
                  <a:schemeClr val="lt1"/>
                </a:solidFill>
                <a:latin typeface="Roboto"/>
                <a:ea typeface="Roboto"/>
                <a:cs typeface="Roboto"/>
                <a:sym typeface="Roboto"/>
              </a:rPr>
              <a:t>Payment successful feature with SMS and dashboard update.</a:t>
            </a:r>
            <a:endParaRPr b="0" i="0" sz="800" u="none" cap="none" strike="noStrike">
              <a:solidFill>
                <a:schemeClr val="lt1"/>
              </a:solidFill>
              <a:latin typeface="Roboto"/>
              <a:ea typeface="Roboto"/>
              <a:cs typeface="Roboto"/>
              <a:sym typeface="Roboto"/>
            </a:endParaRPr>
          </a:p>
        </p:txBody>
      </p:sp>
      <p:sp>
        <p:nvSpPr>
          <p:cNvPr id="438" name="Google Shape;438;p43"/>
          <p:cNvSpPr txBox="1"/>
          <p:nvPr/>
        </p:nvSpPr>
        <p:spPr>
          <a:xfrm>
            <a:off x="5533800" y="1900925"/>
            <a:ext cx="734700" cy="214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chemeClr val="lt1"/>
                </a:solidFill>
                <a:latin typeface="Roboto"/>
                <a:ea typeface="Roboto"/>
                <a:cs typeface="Roboto"/>
                <a:sym typeface="Roboto"/>
              </a:rPr>
              <a:t>STAGE 5</a:t>
            </a:r>
            <a:endParaRPr b="0" i="0" sz="1000" u="none" cap="none" strike="noStrike">
              <a:solidFill>
                <a:schemeClr val="lt1"/>
              </a:solidFill>
              <a:latin typeface="Roboto"/>
              <a:ea typeface="Roboto"/>
              <a:cs typeface="Roboto"/>
              <a:sym typeface="Roboto"/>
            </a:endParaRPr>
          </a:p>
          <a:p>
            <a:pPr indent="0" lvl="0" marL="0" marR="0" rtl="0" algn="l">
              <a:lnSpc>
                <a:spcPct val="100000"/>
              </a:lnSpc>
              <a:spcBef>
                <a:spcPts val="1600"/>
              </a:spcBef>
              <a:spcAft>
                <a:spcPts val="1600"/>
              </a:spcAft>
              <a:buClr>
                <a:srgbClr val="000000"/>
              </a:buClr>
              <a:buSzPts val="800"/>
              <a:buFont typeface="Arial"/>
              <a:buNone/>
            </a:pPr>
            <a:r>
              <a:t/>
            </a:r>
            <a:endParaRPr b="0" i="0" sz="800" u="none" cap="none" strike="noStrike">
              <a:solidFill>
                <a:schemeClr val="lt1"/>
              </a:solidFill>
              <a:latin typeface="Roboto"/>
              <a:ea typeface="Roboto"/>
              <a:cs typeface="Roboto"/>
              <a:sym typeface="Roboto"/>
            </a:endParaRPr>
          </a:p>
        </p:txBody>
      </p:sp>
      <p:sp>
        <p:nvSpPr>
          <p:cNvPr id="439" name="Google Shape;439;p43"/>
          <p:cNvSpPr txBox="1"/>
          <p:nvPr/>
        </p:nvSpPr>
        <p:spPr>
          <a:xfrm>
            <a:off x="5703047" y="2894125"/>
            <a:ext cx="1136400" cy="403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chemeClr val="lt1"/>
                </a:solidFill>
                <a:latin typeface="Roboto"/>
                <a:ea typeface="Roboto"/>
                <a:cs typeface="Roboto"/>
                <a:sym typeface="Roboto"/>
              </a:rPr>
              <a:t>Live Updation</a:t>
            </a:r>
            <a:endParaRPr b="0" i="0" sz="1000" u="none" cap="none" strike="noStrike">
              <a:solidFill>
                <a:schemeClr val="lt1"/>
              </a:solidFill>
              <a:latin typeface="Roboto"/>
              <a:ea typeface="Roboto"/>
              <a:cs typeface="Roboto"/>
              <a:sym typeface="Roboto"/>
            </a:endParaRPr>
          </a:p>
        </p:txBody>
      </p:sp>
      <p:sp>
        <p:nvSpPr>
          <p:cNvPr id="440" name="Google Shape;440;p43"/>
          <p:cNvSpPr txBox="1"/>
          <p:nvPr/>
        </p:nvSpPr>
        <p:spPr>
          <a:xfrm>
            <a:off x="5703047" y="3307024"/>
            <a:ext cx="1136400" cy="66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800"/>
              <a:buFont typeface="Arial"/>
              <a:buNone/>
            </a:pPr>
            <a:r>
              <a:rPr b="0" i="0" lang="en-GB" sz="800" u="none" cap="none" strike="noStrike">
                <a:solidFill>
                  <a:schemeClr val="lt1"/>
                </a:solidFill>
                <a:latin typeface="Roboto"/>
                <a:ea typeface="Roboto"/>
                <a:cs typeface="Roboto"/>
                <a:sym typeface="Roboto"/>
              </a:rPr>
              <a:t>Live updation and its fixes.</a:t>
            </a:r>
            <a:endParaRPr b="0" i="0" sz="800" u="none" cap="none" strike="noStrike">
              <a:solidFill>
                <a:schemeClr val="lt1"/>
              </a:solidFill>
              <a:latin typeface="Roboto"/>
              <a:ea typeface="Roboto"/>
              <a:cs typeface="Roboto"/>
              <a:sym typeface="Roboto"/>
            </a:endParaRPr>
          </a:p>
        </p:txBody>
      </p:sp>
      <p:sp>
        <p:nvSpPr>
          <p:cNvPr id="441" name="Google Shape;441;p43"/>
          <p:cNvSpPr txBox="1"/>
          <p:nvPr/>
        </p:nvSpPr>
        <p:spPr>
          <a:xfrm>
            <a:off x="6625727" y="1900925"/>
            <a:ext cx="734700" cy="214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chemeClr val="lt1"/>
                </a:solidFill>
                <a:latin typeface="Roboto"/>
                <a:ea typeface="Roboto"/>
                <a:cs typeface="Roboto"/>
                <a:sym typeface="Roboto"/>
              </a:rPr>
              <a:t>STAGE 6</a:t>
            </a:r>
            <a:endParaRPr b="0" i="0" sz="1000" u="none" cap="none" strike="noStrike">
              <a:solidFill>
                <a:schemeClr val="lt1"/>
              </a:solidFill>
              <a:latin typeface="Roboto"/>
              <a:ea typeface="Roboto"/>
              <a:cs typeface="Roboto"/>
              <a:sym typeface="Roboto"/>
            </a:endParaRPr>
          </a:p>
          <a:p>
            <a:pPr indent="0" lvl="0" marL="0" marR="0" rtl="0" algn="l">
              <a:lnSpc>
                <a:spcPct val="100000"/>
              </a:lnSpc>
              <a:spcBef>
                <a:spcPts val="1600"/>
              </a:spcBef>
              <a:spcAft>
                <a:spcPts val="1600"/>
              </a:spcAft>
              <a:buClr>
                <a:srgbClr val="000000"/>
              </a:buClr>
              <a:buSzPts val="800"/>
              <a:buFont typeface="Arial"/>
              <a:buNone/>
            </a:pPr>
            <a:r>
              <a:t/>
            </a:r>
            <a:endParaRPr b="0" i="0" sz="800" u="none" cap="none" strike="noStrike">
              <a:solidFill>
                <a:schemeClr val="lt1"/>
              </a:solidFill>
              <a:latin typeface="Roboto"/>
              <a:ea typeface="Roboto"/>
              <a:cs typeface="Roboto"/>
              <a:sym typeface="Roboto"/>
            </a:endParaRPr>
          </a:p>
        </p:txBody>
      </p:sp>
      <p:sp>
        <p:nvSpPr>
          <p:cNvPr id="442" name="Google Shape;442;p43"/>
          <p:cNvSpPr txBox="1"/>
          <p:nvPr/>
        </p:nvSpPr>
        <p:spPr>
          <a:xfrm>
            <a:off x="6837184" y="2894125"/>
            <a:ext cx="1136400" cy="403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chemeClr val="lt1"/>
                </a:solidFill>
                <a:latin typeface="Roboto"/>
                <a:ea typeface="Roboto"/>
                <a:cs typeface="Roboto"/>
                <a:sym typeface="Roboto"/>
              </a:rPr>
              <a:t>Issue fixes</a:t>
            </a:r>
            <a:endParaRPr b="0" i="0" sz="1000" u="none" cap="none" strike="noStrike">
              <a:solidFill>
                <a:schemeClr val="lt1"/>
              </a:solidFill>
              <a:latin typeface="Roboto"/>
              <a:ea typeface="Roboto"/>
              <a:cs typeface="Roboto"/>
              <a:sym typeface="Roboto"/>
            </a:endParaRPr>
          </a:p>
        </p:txBody>
      </p:sp>
      <p:sp>
        <p:nvSpPr>
          <p:cNvPr id="443" name="Google Shape;443;p43"/>
          <p:cNvSpPr txBox="1"/>
          <p:nvPr/>
        </p:nvSpPr>
        <p:spPr>
          <a:xfrm>
            <a:off x="6837184" y="3307024"/>
            <a:ext cx="1136400" cy="66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800"/>
              <a:buFont typeface="Arial"/>
              <a:buNone/>
            </a:pPr>
            <a:r>
              <a:rPr b="0" i="0" lang="en-GB" sz="800" u="none" cap="none" strike="noStrike">
                <a:solidFill>
                  <a:schemeClr val="lt1"/>
                </a:solidFill>
                <a:latin typeface="Roboto"/>
                <a:ea typeface="Roboto"/>
                <a:cs typeface="Roboto"/>
                <a:sym typeface="Roboto"/>
              </a:rPr>
              <a:t>Frontend and backend fixes and improvement.</a:t>
            </a:r>
            <a:endParaRPr b="0" i="0" sz="800" u="none" cap="none" strike="noStrike">
              <a:solidFill>
                <a:schemeClr val="lt1"/>
              </a:solidFill>
              <a:latin typeface="Roboto"/>
              <a:ea typeface="Roboto"/>
              <a:cs typeface="Roboto"/>
              <a:sym typeface="Roboto"/>
            </a:endParaRPr>
          </a:p>
        </p:txBody>
      </p:sp>
      <p:cxnSp>
        <p:nvCxnSpPr>
          <p:cNvPr id="444" name="Google Shape;444;p43"/>
          <p:cNvCxnSpPr/>
          <p:nvPr/>
        </p:nvCxnSpPr>
        <p:spPr>
          <a:xfrm>
            <a:off x="1761628" y="2076708"/>
            <a:ext cx="639000" cy="660000"/>
          </a:xfrm>
          <a:prstGeom prst="straightConnector1">
            <a:avLst/>
          </a:prstGeom>
          <a:noFill/>
          <a:ln cap="flat" cmpd="sng" w="9525">
            <a:solidFill>
              <a:srgbClr val="FFFFFF"/>
            </a:solidFill>
            <a:prstDash val="solid"/>
            <a:round/>
            <a:headEnd len="sm" w="sm" type="none"/>
            <a:tailEnd len="sm" w="sm" type="none"/>
          </a:ln>
        </p:spPr>
      </p:cxnSp>
      <p:sp>
        <p:nvSpPr>
          <p:cNvPr id="445" name="Google Shape;445;p43"/>
          <p:cNvSpPr/>
          <p:nvPr/>
        </p:nvSpPr>
        <p:spPr>
          <a:xfrm flipH="1">
            <a:off x="1228048"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sp>
        <p:nvSpPr>
          <p:cNvPr id="446" name="Google Shape;446;p43"/>
          <p:cNvSpPr/>
          <p:nvPr/>
        </p:nvSpPr>
        <p:spPr>
          <a:xfrm>
            <a:off x="1227675"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cxnSp>
        <p:nvCxnSpPr>
          <p:cNvPr id="447" name="Google Shape;447;p43"/>
          <p:cNvCxnSpPr/>
          <p:nvPr/>
        </p:nvCxnSpPr>
        <p:spPr>
          <a:xfrm>
            <a:off x="2855284" y="2076708"/>
            <a:ext cx="639000" cy="660000"/>
          </a:xfrm>
          <a:prstGeom prst="straightConnector1">
            <a:avLst/>
          </a:prstGeom>
          <a:noFill/>
          <a:ln cap="flat" cmpd="sng" w="9525">
            <a:solidFill>
              <a:srgbClr val="FFFFFF"/>
            </a:solidFill>
            <a:prstDash val="solid"/>
            <a:round/>
            <a:headEnd len="sm" w="sm" type="none"/>
            <a:tailEnd len="sm" w="sm" type="none"/>
          </a:ln>
        </p:spPr>
      </p:cxnSp>
      <p:sp>
        <p:nvSpPr>
          <p:cNvPr id="448" name="Google Shape;448;p43"/>
          <p:cNvSpPr/>
          <p:nvPr/>
        </p:nvSpPr>
        <p:spPr>
          <a:xfrm flipH="1">
            <a:off x="2321705"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  </a:t>
            </a:r>
            <a:endParaRPr b="0" i="0" sz="1400" u="none" cap="none" strike="noStrike">
              <a:solidFill>
                <a:srgbClr val="999999"/>
              </a:solidFill>
              <a:latin typeface="Arial"/>
              <a:ea typeface="Arial"/>
              <a:cs typeface="Arial"/>
              <a:sym typeface="Arial"/>
            </a:endParaRPr>
          </a:p>
        </p:txBody>
      </p:sp>
      <p:sp>
        <p:nvSpPr>
          <p:cNvPr id="449" name="Google Shape;449;p43"/>
          <p:cNvSpPr/>
          <p:nvPr/>
        </p:nvSpPr>
        <p:spPr>
          <a:xfrm>
            <a:off x="2321332"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cxnSp>
        <p:nvCxnSpPr>
          <p:cNvPr id="450" name="Google Shape;450;p43"/>
          <p:cNvCxnSpPr/>
          <p:nvPr/>
        </p:nvCxnSpPr>
        <p:spPr>
          <a:xfrm>
            <a:off x="3949490" y="2076708"/>
            <a:ext cx="639000" cy="660000"/>
          </a:xfrm>
          <a:prstGeom prst="straightConnector1">
            <a:avLst/>
          </a:prstGeom>
          <a:noFill/>
          <a:ln cap="flat" cmpd="sng" w="9525">
            <a:solidFill>
              <a:srgbClr val="FFFFFF"/>
            </a:solidFill>
            <a:prstDash val="solid"/>
            <a:round/>
            <a:headEnd len="sm" w="sm" type="none"/>
            <a:tailEnd len="sm" w="sm" type="none"/>
          </a:ln>
        </p:spPr>
      </p:cxnSp>
      <p:sp>
        <p:nvSpPr>
          <p:cNvPr id="451" name="Google Shape;451;p43"/>
          <p:cNvSpPr/>
          <p:nvPr/>
        </p:nvSpPr>
        <p:spPr>
          <a:xfrm flipH="1">
            <a:off x="3415911"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sp>
        <p:nvSpPr>
          <p:cNvPr id="452" name="Google Shape;452;p43"/>
          <p:cNvSpPr/>
          <p:nvPr/>
        </p:nvSpPr>
        <p:spPr>
          <a:xfrm>
            <a:off x="3415538"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cxnSp>
        <p:nvCxnSpPr>
          <p:cNvPr id="453" name="Google Shape;453;p43"/>
          <p:cNvCxnSpPr/>
          <p:nvPr/>
        </p:nvCxnSpPr>
        <p:spPr>
          <a:xfrm>
            <a:off x="5041054" y="2076708"/>
            <a:ext cx="639000" cy="660000"/>
          </a:xfrm>
          <a:prstGeom prst="straightConnector1">
            <a:avLst/>
          </a:prstGeom>
          <a:noFill/>
          <a:ln cap="flat" cmpd="sng" w="9525">
            <a:solidFill>
              <a:schemeClr val="accent3"/>
            </a:solidFill>
            <a:prstDash val="solid"/>
            <a:round/>
            <a:headEnd len="sm" w="sm" type="none"/>
            <a:tailEnd len="sm" w="sm" type="none"/>
          </a:ln>
        </p:spPr>
      </p:cxnSp>
      <p:sp>
        <p:nvSpPr>
          <p:cNvPr id="454" name="Google Shape;454;p43"/>
          <p:cNvSpPr/>
          <p:nvPr/>
        </p:nvSpPr>
        <p:spPr>
          <a:xfrm flipH="1">
            <a:off x="4507474"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sp>
        <p:nvSpPr>
          <p:cNvPr id="455" name="Google Shape;455;p43"/>
          <p:cNvSpPr/>
          <p:nvPr/>
        </p:nvSpPr>
        <p:spPr>
          <a:xfrm>
            <a:off x="4507101"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cxnSp>
        <p:nvCxnSpPr>
          <p:cNvPr id="456" name="Google Shape;456;p43"/>
          <p:cNvCxnSpPr/>
          <p:nvPr/>
        </p:nvCxnSpPr>
        <p:spPr>
          <a:xfrm>
            <a:off x="6129352" y="2076708"/>
            <a:ext cx="639000" cy="660000"/>
          </a:xfrm>
          <a:prstGeom prst="straightConnector1">
            <a:avLst/>
          </a:prstGeom>
          <a:noFill/>
          <a:ln cap="flat" cmpd="sng" w="9525">
            <a:solidFill>
              <a:schemeClr val="accent3"/>
            </a:solidFill>
            <a:prstDash val="solid"/>
            <a:round/>
            <a:headEnd len="sm" w="sm" type="none"/>
            <a:tailEnd len="sm" w="sm" type="none"/>
          </a:ln>
        </p:spPr>
      </p:cxnSp>
      <p:sp>
        <p:nvSpPr>
          <p:cNvPr id="457" name="Google Shape;457;p43"/>
          <p:cNvSpPr/>
          <p:nvPr/>
        </p:nvSpPr>
        <p:spPr>
          <a:xfrm flipH="1">
            <a:off x="5595772"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sp>
        <p:nvSpPr>
          <p:cNvPr id="458" name="Google Shape;458;p43"/>
          <p:cNvSpPr/>
          <p:nvPr/>
        </p:nvSpPr>
        <p:spPr>
          <a:xfrm>
            <a:off x="559540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cxnSp>
        <p:nvCxnSpPr>
          <p:cNvPr id="459" name="Google Shape;459;p43"/>
          <p:cNvCxnSpPr/>
          <p:nvPr/>
        </p:nvCxnSpPr>
        <p:spPr>
          <a:xfrm>
            <a:off x="7221273" y="2076708"/>
            <a:ext cx="639000" cy="660000"/>
          </a:xfrm>
          <a:prstGeom prst="straightConnector1">
            <a:avLst/>
          </a:prstGeom>
          <a:noFill/>
          <a:ln cap="flat" cmpd="sng" w="9525">
            <a:solidFill>
              <a:schemeClr val="accent3"/>
            </a:solidFill>
            <a:prstDash val="solid"/>
            <a:round/>
            <a:headEnd len="sm" w="sm" type="none"/>
            <a:tailEnd len="sm" w="sm" type="none"/>
          </a:ln>
        </p:spPr>
      </p:cxnSp>
      <p:sp>
        <p:nvSpPr>
          <p:cNvPr id="460" name="Google Shape;460;p43"/>
          <p:cNvSpPr/>
          <p:nvPr/>
        </p:nvSpPr>
        <p:spPr>
          <a:xfrm flipH="1">
            <a:off x="6687693"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sp>
        <p:nvSpPr>
          <p:cNvPr id="461" name="Google Shape;461;p43"/>
          <p:cNvSpPr/>
          <p:nvPr/>
        </p:nvSpPr>
        <p:spPr>
          <a:xfrm>
            <a:off x="668732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5" name="Shape 465"/>
        <p:cNvGrpSpPr/>
        <p:nvPr/>
      </p:nvGrpSpPr>
      <p:grpSpPr>
        <a:xfrm>
          <a:off x="0" y="0"/>
          <a:ext cx="0" cy="0"/>
          <a:chOff x="0" y="0"/>
          <a:chExt cx="0" cy="0"/>
        </a:xfrm>
      </p:grpSpPr>
      <p:sp>
        <p:nvSpPr>
          <p:cNvPr id="466" name="Google Shape;466;p4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Expansion of the concept:</a:t>
            </a:r>
            <a:endParaRPr/>
          </a:p>
        </p:txBody>
      </p:sp>
      <p:sp>
        <p:nvSpPr>
          <p:cNvPr id="467" name="Google Shape;467;p44"/>
          <p:cNvSpPr txBox="1"/>
          <p:nvPr/>
        </p:nvSpPr>
        <p:spPr>
          <a:xfrm>
            <a:off x="1370900" y="1487800"/>
            <a:ext cx="7038900" cy="313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Lato"/>
                <a:ea typeface="Lato"/>
                <a:cs typeface="Lato"/>
                <a:sym typeface="Lato"/>
              </a:rPr>
              <a:t>If the demand is less than the seats in the normal public transport (bus, train, metro’s), then we are trying to include small seater public transport to cater to such demands to optimise costs. (mini bus, small tempo’s in case of road transport and others). It will also increase the revenue for the operator.The transportation booking facility is in the ratio of 3:1 for online booking and immediate passengers respectively. Now, the ultimate crowd-management lies in managing the 25% of the immediate passengers.</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Lato"/>
              <a:ea typeface="Lato"/>
              <a:cs typeface="Lato"/>
              <a:sym typeface="Lato"/>
            </a:endParaRPr>
          </a:p>
          <a:p>
            <a:pPr indent="-317500" lvl="0" marL="457200" marR="0" rtl="0" algn="l">
              <a:lnSpc>
                <a:spcPct val="100000"/>
              </a:lnSpc>
              <a:spcBef>
                <a:spcPts val="0"/>
              </a:spcBef>
              <a:spcAft>
                <a:spcPts val="0"/>
              </a:spcAft>
              <a:buClr>
                <a:srgbClr val="FFFFFF"/>
              </a:buClr>
              <a:buSzPts val="1400"/>
              <a:buFont typeface="Lato"/>
              <a:buChar char="●"/>
            </a:pPr>
            <a:r>
              <a:rPr b="0" i="0" lang="en-GB" sz="1400" u="none" cap="none" strike="noStrike">
                <a:solidFill>
                  <a:srgbClr val="FFFFFF"/>
                </a:solidFill>
                <a:latin typeface="Lato"/>
                <a:ea typeface="Lato"/>
                <a:cs typeface="Lato"/>
                <a:sym typeface="Lato"/>
              </a:rPr>
              <a:t>Each bus stop / station will carry a QR code.</a:t>
            </a:r>
            <a:endParaRPr b="0" i="0" sz="1400" u="none" cap="none" strike="noStrike">
              <a:solidFill>
                <a:srgbClr val="FFFFFF"/>
              </a:solidFill>
              <a:latin typeface="Lato"/>
              <a:ea typeface="Lato"/>
              <a:cs typeface="Lato"/>
              <a:sym typeface="Lato"/>
            </a:endParaRPr>
          </a:p>
          <a:p>
            <a:pPr indent="-317500" lvl="0" marL="457200" marR="0" rtl="0" algn="l">
              <a:lnSpc>
                <a:spcPct val="100000"/>
              </a:lnSpc>
              <a:spcBef>
                <a:spcPts val="0"/>
              </a:spcBef>
              <a:spcAft>
                <a:spcPts val="0"/>
              </a:spcAft>
              <a:buClr>
                <a:srgbClr val="FFFFFF"/>
              </a:buClr>
              <a:buSzPts val="1400"/>
              <a:buFont typeface="Lato"/>
              <a:buChar char="●"/>
            </a:pPr>
            <a:r>
              <a:rPr b="0" i="0" lang="en-GB" sz="1400" u="none" cap="none" strike="noStrike">
                <a:solidFill>
                  <a:srgbClr val="FFFFFF"/>
                </a:solidFill>
                <a:latin typeface="Lato"/>
                <a:ea typeface="Lato"/>
                <a:cs typeface="Lato"/>
                <a:sym typeface="Lato"/>
              </a:rPr>
              <a:t>The immediate passengers can scan it, to obtain tickets.</a:t>
            </a:r>
            <a:endParaRPr b="0" i="0" sz="1400" u="none" cap="none" strike="noStrike">
              <a:solidFill>
                <a:srgbClr val="FFFFFF"/>
              </a:solidFill>
              <a:latin typeface="Lato"/>
              <a:ea typeface="Lato"/>
              <a:cs typeface="Lato"/>
              <a:sym typeface="Lato"/>
            </a:endParaRPr>
          </a:p>
          <a:p>
            <a:pPr indent="-317500" lvl="0" marL="457200" marR="0" rtl="0" algn="l">
              <a:lnSpc>
                <a:spcPct val="100000"/>
              </a:lnSpc>
              <a:spcBef>
                <a:spcPts val="0"/>
              </a:spcBef>
              <a:spcAft>
                <a:spcPts val="0"/>
              </a:spcAft>
              <a:buClr>
                <a:srgbClr val="FFFFFF"/>
              </a:buClr>
              <a:buSzPts val="1400"/>
              <a:buFont typeface="Lato"/>
              <a:buChar char="●"/>
            </a:pPr>
            <a:r>
              <a:rPr b="0" i="0" lang="en-GB" sz="1400" u="none" cap="none" strike="noStrike">
                <a:solidFill>
                  <a:srgbClr val="FFFFFF"/>
                </a:solidFill>
                <a:latin typeface="Lato"/>
                <a:ea typeface="Lato"/>
                <a:cs typeface="Lato"/>
                <a:sym typeface="Lato"/>
              </a:rPr>
              <a:t>If the ticket is obtained by the above method. Then the application updates the respective seats. Hence, those who are planning to leave house for a particular time can stay at home and reduce public exposure.</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1" name="Shape 471"/>
        <p:cNvGrpSpPr/>
        <p:nvPr/>
      </p:nvGrpSpPr>
      <p:grpSpPr>
        <a:xfrm>
          <a:off x="0" y="0"/>
          <a:ext cx="0" cy="0"/>
          <a:chOff x="0" y="0"/>
          <a:chExt cx="0" cy="0"/>
        </a:xfrm>
      </p:grpSpPr>
      <p:sp>
        <p:nvSpPr>
          <p:cNvPr id="472" name="Google Shape;472;p45"/>
          <p:cNvSpPr txBox="1"/>
          <p:nvPr>
            <p:ph type="title"/>
          </p:nvPr>
        </p:nvSpPr>
        <p:spPr>
          <a:xfrm>
            <a:off x="1297500" y="393750"/>
            <a:ext cx="7076700" cy="61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Deploying the system:</a:t>
            </a:r>
            <a:endParaRPr/>
          </a:p>
        </p:txBody>
      </p:sp>
      <p:sp>
        <p:nvSpPr>
          <p:cNvPr id="473" name="Google Shape;473;p45"/>
          <p:cNvSpPr txBox="1"/>
          <p:nvPr/>
        </p:nvSpPr>
        <p:spPr>
          <a:xfrm>
            <a:off x="1375600" y="1137800"/>
            <a:ext cx="7168500" cy="347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Lato"/>
                <a:ea typeface="Lato"/>
                <a:cs typeface="Lato"/>
                <a:sym typeface="Lato"/>
              </a:rPr>
              <a:t>It is also known as “Ready to go”, “Ready for Production” and “Serving Application”.</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Lato"/>
                <a:ea typeface="Lato"/>
                <a:cs typeface="Lato"/>
                <a:sym typeface="Lato"/>
              </a:rPr>
              <a:t>Basically a cloud deployment refers to the enablement of SaaS (Software as a Service),</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Lato"/>
                <a:ea typeface="Lato"/>
                <a:cs typeface="Lato"/>
                <a:sym typeface="Lato"/>
              </a:rPr>
              <a:t>PaaS (Platform as a Service) or IaaS (Infrastructure as a Service) solutions that may be</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Lato"/>
                <a:ea typeface="Lato"/>
                <a:cs typeface="Lato"/>
                <a:sym typeface="Lato"/>
              </a:rPr>
              <a:t>accessed on demand by end-users or consumers. A cloud deployment model refers to the type of cloud computing architecture in which a cloud solution will be implemented on.Cloud deployment includes all of the required installation and configuration steps that must be implemented before user provisioning can occur.</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Lato"/>
                <a:ea typeface="Lato"/>
                <a:cs typeface="Lato"/>
                <a:sym typeface="Lato"/>
              </a:rPr>
              <a:t>We are planning to implement a SaaS solution to the clients. As it can provide scalability</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Lato"/>
                <a:ea typeface="Lato"/>
                <a:cs typeface="Lato"/>
                <a:sym typeface="Lato"/>
              </a:rPr>
              <a:t>where application users can be added or subtracted on demand without concerns over</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Lato"/>
                <a:ea typeface="Lato"/>
                <a:cs typeface="Lato"/>
                <a:sym typeface="Lato"/>
              </a:rPr>
              <a:t>capital investments with additional hardware or software. SaaS deployment also provides above average up-time for enterprise applications as compared to, on-premise software deployment. After cloud deployment has been completed for a SaaS solution, user provisioning can occur based on user permissions, where access is provided for cloud resources based on the consumer’s classification as either a trusted or untrusted entity.</a:t>
            </a:r>
            <a:endParaRPr b="0" i="0" sz="14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24400"/>
            <a:ext cx="7038900" cy="658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Problem Statement</a:t>
            </a:r>
            <a:endParaRPr/>
          </a:p>
        </p:txBody>
      </p:sp>
      <p:sp>
        <p:nvSpPr>
          <p:cNvPr id="244" name="Google Shape;244;p19"/>
          <p:cNvSpPr txBox="1"/>
          <p:nvPr/>
        </p:nvSpPr>
        <p:spPr>
          <a:xfrm>
            <a:off x="1297500" y="2172975"/>
            <a:ext cx="7038900" cy="1254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lang="en-GB" sz="1700">
                <a:solidFill>
                  <a:srgbClr val="FFFFFF"/>
                </a:solidFill>
                <a:latin typeface="Lato"/>
                <a:ea typeface="Lato"/>
                <a:cs typeface="Lato"/>
                <a:sym typeface="Lato"/>
              </a:rPr>
              <a:t>Develop and </a:t>
            </a:r>
            <a:r>
              <a:rPr b="0" i="0" lang="en-GB" sz="1700" u="none" cap="none" strike="noStrike">
                <a:solidFill>
                  <a:srgbClr val="FFFFFF"/>
                </a:solidFill>
                <a:latin typeface="Lato"/>
                <a:ea typeface="Lato"/>
                <a:cs typeface="Lato"/>
                <a:sym typeface="Lato"/>
              </a:rPr>
              <a:t>Intelligent Post-Lock Down Management System for an economically viable  Public Transportation which also enhances user or travellers safety, comfort and convenience.</a:t>
            </a:r>
            <a:endParaRPr b="0" i="0" sz="1700" u="none" cap="none" strike="noStrike">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FFFFFF"/>
              </a:solidFill>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7" name="Shape 477"/>
        <p:cNvGrpSpPr/>
        <p:nvPr/>
      </p:nvGrpSpPr>
      <p:grpSpPr>
        <a:xfrm>
          <a:off x="0" y="0"/>
          <a:ext cx="0" cy="0"/>
          <a:chOff x="0" y="0"/>
          <a:chExt cx="0" cy="0"/>
        </a:xfrm>
      </p:grpSpPr>
      <p:sp>
        <p:nvSpPr>
          <p:cNvPr id="478" name="Google Shape;478;p46"/>
          <p:cNvSpPr txBox="1"/>
          <p:nvPr>
            <p:ph type="title"/>
          </p:nvPr>
        </p:nvSpPr>
        <p:spPr>
          <a:xfrm>
            <a:off x="645300" y="1833775"/>
            <a:ext cx="3063300" cy="69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Thank you!</a:t>
            </a:r>
            <a:endParaRPr/>
          </a:p>
        </p:txBody>
      </p:sp>
      <p:sp>
        <p:nvSpPr>
          <p:cNvPr id="479" name="Google Shape;479;p46"/>
          <p:cNvSpPr txBox="1"/>
          <p:nvPr>
            <p:ph idx="1" type="body"/>
          </p:nvPr>
        </p:nvSpPr>
        <p:spPr>
          <a:xfrm>
            <a:off x="752075" y="3582950"/>
            <a:ext cx="3063300" cy="9705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SzPts val="1300"/>
              <a:buNone/>
            </a:pPr>
            <a:r>
              <a:rPr lang="en-GB" sz="1200">
                <a:latin typeface="Arial"/>
                <a:ea typeface="Arial"/>
                <a:cs typeface="Arial"/>
                <a:sym typeface="Arial"/>
              </a:rPr>
              <a:t>        </a:t>
            </a:r>
            <a:r>
              <a:rPr lang="en-GB" sz="1400">
                <a:latin typeface="Arial"/>
                <a:ea typeface="Arial"/>
                <a:cs typeface="Arial"/>
                <a:sym typeface="Arial"/>
              </a:rPr>
              <a:t>TravO an app</a:t>
            </a:r>
            <a:endParaRPr sz="1400">
              <a:latin typeface="Arial"/>
              <a:ea typeface="Arial"/>
              <a:cs typeface="Arial"/>
              <a:sym typeface="Arial"/>
            </a:endParaRPr>
          </a:p>
          <a:p>
            <a:pPr indent="457200" lvl="0" marL="457200" rtl="0" algn="l">
              <a:lnSpc>
                <a:spcPct val="115000"/>
              </a:lnSpc>
              <a:spcBef>
                <a:spcPts val="1600"/>
              </a:spcBef>
              <a:spcAft>
                <a:spcPts val="1600"/>
              </a:spcAft>
              <a:buSzPts val="1300"/>
              <a:buNone/>
            </a:pPr>
            <a:r>
              <a:rPr lang="en-GB" sz="1400">
                <a:latin typeface="Arial"/>
                <a:ea typeface="Arial"/>
                <a:cs typeface="Arial"/>
                <a:sym typeface="Arial"/>
              </a:rPr>
              <a:t>        </a:t>
            </a:r>
            <a:r>
              <a:rPr lang="en-GB" sz="1400">
                <a:latin typeface="Arial"/>
                <a:ea typeface="Arial"/>
                <a:cs typeface="Arial"/>
                <a:sym typeface="Arial"/>
              </a:rPr>
              <a:t>b</a:t>
            </a:r>
            <a:r>
              <a:rPr lang="en-GB" sz="1400">
                <a:latin typeface="Arial"/>
                <a:ea typeface="Arial"/>
                <a:cs typeface="Arial"/>
                <a:sym typeface="Arial"/>
              </a:rPr>
              <a:t>y XLSolution</a:t>
            </a:r>
            <a:endParaRPr sz="1400"/>
          </a:p>
        </p:txBody>
      </p:sp>
      <p:sp>
        <p:nvSpPr>
          <p:cNvPr id="480" name="Google Shape;480;p46"/>
          <p:cNvSpPr txBox="1"/>
          <p:nvPr/>
        </p:nvSpPr>
        <p:spPr>
          <a:xfrm>
            <a:off x="6423550" y="3434000"/>
            <a:ext cx="2315700" cy="126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Developed by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	Najaf Mohammed</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	Janus Jerom</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	Anadhakrishnan G M</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	Sanju Thomas</a:t>
            </a:r>
            <a:endParaRPr>
              <a:solidFill>
                <a:srgbClr val="FFFFFF"/>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309050" y="220375"/>
            <a:ext cx="70389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Understanding the Problem</a:t>
            </a:r>
            <a:endParaRPr/>
          </a:p>
        </p:txBody>
      </p:sp>
      <p:sp>
        <p:nvSpPr>
          <p:cNvPr id="250" name="Google Shape;250;p20"/>
          <p:cNvSpPr txBox="1"/>
          <p:nvPr/>
        </p:nvSpPr>
        <p:spPr>
          <a:xfrm>
            <a:off x="1479475" y="1005575"/>
            <a:ext cx="7038900" cy="3213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500" u="none" cap="none" strike="noStrike">
                <a:solidFill>
                  <a:srgbClr val="FFFFFF"/>
                </a:solidFill>
                <a:latin typeface="Lato"/>
                <a:ea typeface="Lato"/>
                <a:cs typeface="Lato"/>
                <a:sym typeface="Lato"/>
              </a:rPr>
              <a:t>Covid19 pandemic and its severe broad spectrum impact on the whole world brings us to a new era or a new normal. According to the latest report, people all over the world has to live with this virus for some more time to come.</a:t>
            </a:r>
            <a:r>
              <a:rPr lang="en-GB" sz="1500">
                <a:solidFill>
                  <a:srgbClr val="FFFFFF"/>
                </a:solidFill>
                <a:latin typeface="Lato"/>
                <a:ea typeface="Lato"/>
                <a:cs typeface="Lato"/>
                <a:sym typeface="Lato"/>
              </a:rPr>
              <a:t>The virus spreads on person to person contact with the affected person, exposure to the surfaces he has touched, sharing the close proximity with the affected etc</a:t>
            </a:r>
            <a:r>
              <a:rPr b="0" i="0" lang="en-GB" sz="1500" u="none" cap="none" strike="noStrike">
                <a:solidFill>
                  <a:srgbClr val="FFFFFF"/>
                </a:solidFill>
                <a:latin typeface="Lato"/>
                <a:ea typeface="Lato"/>
                <a:cs typeface="Lato"/>
                <a:sym typeface="Lato"/>
              </a:rPr>
              <a:t>.Facilities like public places, public transport and other public facilities are expected to be the major</a:t>
            </a:r>
            <a:r>
              <a:rPr lang="en-GB" sz="1500">
                <a:solidFill>
                  <a:srgbClr val="FFFFFF"/>
                </a:solidFill>
                <a:latin typeface="Lato"/>
                <a:ea typeface="Lato"/>
                <a:cs typeface="Lato"/>
                <a:sym typeface="Lato"/>
              </a:rPr>
              <a:t> </a:t>
            </a:r>
            <a:r>
              <a:rPr b="0" i="0" lang="en-GB" sz="1500" u="none" cap="none" strike="noStrike">
                <a:solidFill>
                  <a:srgbClr val="FFFFFF"/>
                </a:solidFill>
                <a:latin typeface="Lato"/>
                <a:ea typeface="Lato"/>
                <a:cs typeface="Lato"/>
                <a:sym typeface="Lato"/>
              </a:rPr>
              <a:t>points of transmission for Covid-19. Thus every government has produced guidelines for travel restrictions which affect both public transport operators and those who use public transport. The emerging issues are many. First is that, operators cannot allow maximum passengers as permitted earlier. Second is that people have minimised their travel because of government restrictions and fear of contracting disease. These two factors alone will create disparity in the earlier existed demand and supply. </a:t>
            </a:r>
            <a:endParaRPr sz="1500">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en-GB" sz="1500" u="none" cap="none" strike="noStrike">
                <a:solidFill>
                  <a:srgbClr val="FFFFFF"/>
                </a:solidFill>
                <a:latin typeface="Lato"/>
                <a:ea typeface="Lato"/>
                <a:cs typeface="Lato"/>
                <a:sym typeface="Lato"/>
              </a:rPr>
              <a:t> </a:t>
            </a:r>
            <a:endParaRPr b="0" i="0" sz="1500" u="none" cap="none" strike="noStrike">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309050" y="220375"/>
            <a:ext cx="70389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Understanding the </a:t>
            </a:r>
            <a:r>
              <a:rPr lang="en-GB"/>
              <a:t>Problem(CONTD...)</a:t>
            </a:r>
            <a:endParaRPr/>
          </a:p>
        </p:txBody>
      </p:sp>
      <p:sp>
        <p:nvSpPr>
          <p:cNvPr id="256" name="Google Shape;256;p21"/>
          <p:cNvSpPr txBox="1"/>
          <p:nvPr/>
        </p:nvSpPr>
        <p:spPr>
          <a:xfrm>
            <a:off x="1479475" y="1005575"/>
            <a:ext cx="7038900" cy="321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r>
              <a:rPr lang="en-GB" sz="1600">
                <a:solidFill>
                  <a:schemeClr val="lt1"/>
                </a:solidFill>
                <a:latin typeface="Lato"/>
                <a:ea typeface="Lato"/>
                <a:cs typeface="Lato"/>
                <a:sym typeface="Lato"/>
              </a:rPr>
              <a:t>Some of the significant problems emerge because of this is that many trips of operators will be unviable because of lower occupancy and so they are likely to cancel trips in the long term. Such a situation will result in people to wait for indefinite time to get a transport facility.This will create cascading effect on the entire business model of public transport which will result in incurring heavy losses for them. A solution to track demand specifically and optimising transport frequency according to the demand will be the key to solve this issue.</a:t>
            </a:r>
            <a:endParaRPr sz="1600">
              <a:solidFill>
                <a:schemeClr val="lt1"/>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sz="1700">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22"/>
          <p:cNvSpPr txBox="1"/>
          <p:nvPr>
            <p:ph type="title"/>
          </p:nvPr>
        </p:nvSpPr>
        <p:spPr>
          <a:xfrm>
            <a:off x="1297500" y="393750"/>
            <a:ext cx="7038900" cy="63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Project objective</a:t>
            </a:r>
            <a:endParaRPr/>
          </a:p>
        </p:txBody>
      </p:sp>
      <p:sp>
        <p:nvSpPr>
          <p:cNvPr id="262" name="Google Shape;262;p22"/>
          <p:cNvSpPr txBox="1"/>
          <p:nvPr>
            <p:ph idx="1" type="body"/>
          </p:nvPr>
        </p:nvSpPr>
        <p:spPr>
          <a:xfrm>
            <a:off x="3350725" y="1104525"/>
            <a:ext cx="5618700" cy="3542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rPr lang="en-GB" sz="1500">
                <a:solidFill>
                  <a:srgbClr val="FFFFFF"/>
                </a:solidFill>
              </a:rPr>
              <a:t>To create an intelligent system that efficiently manage the public transport facilities for the passengers to have a safe journey based on demand and supply and for the transport providers to optimise facility so as to attain economic viability . Here we create a system to track demand by customers or travellers with their specific data points related to date and time of travel, pick up point or operators station, destination for travel etc using an App. Thus we can pool all the probable passengers on a particular date and time from a pick up point to their destination conveniently.Intimation will be made available to the respective passengers well ahead of time with a provision to make online payments. Once they confirm the journey, operators will arrange transport to ply as per the route suggested to make the journey comfortable for the user and economically viable for the  operator</a:t>
            </a:r>
            <a:endParaRPr sz="1500">
              <a:solidFill>
                <a:srgbClr val="FFFFFF"/>
              </a:solidFill>
            </a:endParaRPr>
          </a:p>
          <a:p>
            <a:pPr indent="0" lvl="0" marL="0" rtl="0" algn="l">
              <a:lnSpc>
                <a:spcPct val="115000"/>
              </a:lnSpc>
              <a:spcBef>
                <a:spcPts val="0"/>
              </a:spcBef>
              <a:spcAft>
                <a:spcPts val="0"/>
              </a:spcAft>
              <a:buSzPts val="1300"/>
              <a:buNone/>
            </a:pPr>
            <a:r>
              <a:t/>
            </a:r>
            <a:endParaRPr sz="1400">
              <a:solidFill>
                <a:srgbClr val="FFFFFF"/>
              </a:solidFill>
            </a:endParaRPr>
          </a:p>
          <a:p>
            <a:pPr indent="0" lvl="0" marL="0" rtl="0" algn="l">
              <a:lnSpc>
                <a:spcPct val="115000"/>
              </a:lnSpc>
              <a:spcBef>
                <a:spcPts val="1600"/>
              </a:spcBef>
              <a:spcAft>
                <a:spcPts val="1600"/>
              </a:spcAft>
              <a:buSzPts val="1300"/>
              <a:buNone/>
            </a:pPr>
            <a:r>
              <a:t/>
            </a:r>
            <a:endParaRPr sz="14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23"/>
          <p:cNvSpPr txBox="1"/>
          <p:nvPr>
            <p:ph type="title"/>
          </p:nvPr>
        </p:nvSpPr>
        <p:spPr>
          <a:xfrm>
            <a:off x="1297500" y="393750"/>
            <a:ext cx="3857400" cy="69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Expected Outcome</a:t>
            </a:r>
            <a:endParaRPr/>
          </a:p>
        </p:txBody>
      </p:sp>
      <p:sp>
        <p:nvSpPr>
          <p:cNvPr id="268" name="Google Shape;268;p23"/>
          <p:cNvSpPr txBox="1"/>
          <p:nvPr/>
        </p:nvSpPr>
        <p:spPr>
          <a:xfrm>
            <a:off x="1410125" y="1236750"/>
            <a:ext cx="4877700" cy="4509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Lato"/>
              <a:buChar char="●"/>
            </a:pPr>
            <a:r>
              <a:rPr b="0" i="0" lang="en-GB" sz="1400" u="none" cap="none" strike="noStrike">
                <a:solidFill>
                  <a:srgbClr val="FFFFFF"/>
                </a:solidFill>
                <a:latin typeface="Lato"/>
                <a:ea typeface="Lato"/>
                <a:cs typeface="Lato"/>
                <a:sym typeface="Lato"/>
              </a:rPr>
              <a:t>An Intelligent app that provides the following:</a:t>
            </a:r>
            <a:endParaRPr b="0" i="0" sz="1400" u="none" cap="none" strike="noStrike">
              <a:solidFill>
                <a:srgbClr val="FFFFFF"/>
              </a:solidFill>
              <a:latin typeface="Lato"/>
              <a:ea typeface="Lato"/>
              <a:cs typeface="Lato"/>
              <a:sym typeface="Lato"/>
            </a:endParaRPr>
          </a:p>
        </p:txBody>
      </p:sp>
      <p:sp>
        <p:nvSpPr>
          <p:cNvPr id="269" name="Google Shape;269;p23"/>
          <p:cNvSpPr/>
          <p:nvPr/>
        </p:nvSpPr>
        <p:spPr>
          <a:xfrm>
            <a:off x="1525700" y="1837800"/>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1. Enables users or travellers to post their date and time of journey, pick up point, travel destination, etc</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3"/>
          <p:cNvSpPr/>
          <p:nvPr/>
        </p:nvSpPr>
        <p:spPr>
          <a:xfrm>
            <a:off x="1525700" y="2473500"/>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2. Getting confirmation from the user</a:t>
            </a:r>
            <a:endParaRPr b="0" i="0" sz="1400" u="none" cap="none" strike="noStrike">
              <a:solidFill>
                <a:srgbClr val="FFFFFF"/>
              </a:solidFill>
              <a:latin typeface="Arial"/>
              <a:ea typeface="Arial"/>
              <a:cs typeface="Arial"/>
              <a:sym typeface="Arial"/>
            </a:endParaRPr>
          </a:p>
        </p:txBody>
      </p:sp>
      <p:sp>
        <p:nvSpPr>
          <p:cNvPr id="271" name="Google Shape;271;p23"/>
          <p:cNvSpPr/>
          <p:nvPr/>
        </p:nvSpPr>
        <p:spPr>
          <a:xfrm>
            <a:off x="1537275" y="3109225"/>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3. Transferring data to the Transport company to fix viable routes</a:t>
            </a:r>
            <a:endParaRPr b="0" i="0" sz="1400" u="none" cap="none" strike="noStrike">
              <a:solidFill>
                <a:srgbClr val="FFFFFF"/>
              </a:solidFill>
              <a:latin typeface="Arial"/>
              <a:ea typeface="Arial"/>
              <a:cs typeface="Arial"/>
              <a:sym typeface="Arial"/>
            </a:endParaRPr>
          </a:p>
        </p:txBody>
      </p:sp>
      <p:sp>
        <p:nvSpPr>
          <p:cNvPr id="272" name="Google Shape;272;p23"/>
          <p:cNvSpPr/>
          <p:nvPr/>
        </p:nvSpPr>
        <p:spPr>
          <a:xfrm>
            <a:off x="1525700" y="3710250"/>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4. Getting confirmation of date and time from the travel company.</a:t>
            </a:r>
            <a:endParaRPr b="0" i="0" sz="1400" u="none" cap="none" strike="noStrike">
              <a:solidFill>
                <a:srgbClr val="FFFFFF"/>
              </a:solidFill>
              <a:latin typeface="Arial"/>
              <a:ea typeface="Arial"/>
              <a:cs typeface="Arial"/>
              <a:sym typeface="Arial"/>
            </a:endParaRPr>
          </a:p>
        </p:txBody>
      </p:sp>
      <p:sp>
        <p:nvSpPr>
          <p:cNvPr id="273" name="Google Shape;273;p23"/>
          <p:cNvSpPr/>
          <p:nvPr/>
        </p:nvSpPr>
        <p:spPr>
          <a:xfrm>
            <a:off x="1537250" y="4311275"/>
            <a:ext cx="5675100" cy="5085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5. User making payments</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24"/>
          <p:cNvSpPr txBox="1"/>
          <p:nvPr>
            <p:ph type="title"/>
          </p:nvPr>
        </p:nvSpPr>
        <p:spPr>
          <a:xfrm>
            <a:off x="1297500" y="393750"/>
            <a:ext cx="6007500" cy="637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Expected Outcome(CONTD...)</a:t>
            </a:r>
            <a:endParaRPr/>
          </a:p>
        </p:txBody>
      </p:sp>
      <p:sp>
        <p:nvSpPr>
          <p:cNvPr id="279" name="Google Shape;279;p24"/>
          <p:cNvSpPr/>
          <p:nvPr/>
        </p:nvSpPr>
        <p:spPr>
          <a:xfrm>
            <a:off x="1514150" y="1236750"/>
            <a:ext cx="5698200" cy="9015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6. Giving confirmation to users or travellers regarding their ticket number or the coupon number, Vehicle Number, time and date of journey, probable departure, arrival time at destination and PREPAID OR POST PAID status – if payment option is provided.</a:t>
            </a:r>
            <a:endParaRPr b="0" i="0" sz="1400" u="none" cap="none" strike="noStrike">
              <a:solidFill>
                <a:srgbClr val="FFFFFF"/>
              </a:solidFill>
              <a:latin typeface="Arial"/>
              <a:ea typeface="Arial"/>
              <a:cs typeface="Arial"/>
              <a:sym typeface="Arial"/>
            </a:endParaRPr>
          </a:p>
        </p:txBody>
      </p:sp>
      <p:sp>
        <p:nvSpPr>
          <p:cNvPr id="280" name="Google Shape;280;p24"/>
          <p:cNvSpPr/>
          <p:nvPr/>
        </p:nvSpPr>
        <p:spPr>
          <a:xfrm>
            <a:off x="1514150" y="2343375"/>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7. Rating the App.</a:t>
            </a:r>
            <a:endParaRPr b="0" i="0" sz="1400" u="none" cap="none" strike="noStrike">
              <a:solidFill>
                <a:srgbClr val="FFFFFF"/>
              </a:solidFill>
              <a:latin typeface="Arial"/>
              <a:ea typeface="Arial"/>
              <a:cs typeface="Arial"/>
              <a:sym typeface="Arial"/>
            </a:endParaRPr>
          </a:p>
        </p:txBody>
      </p:sp>
      <p:sp>
        <p:nvSpPr>
          <p:cNvPr id="281" name="Google Shape;281;p24"/>
          <p:cNvSpPr/>
          <p:nvPr/>
        </p:nvSpPr>
        <p:spPr>
          <a:xfrm>
            <a:off x="1514150" y="2999400"/>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8. Asking residual users to seek optional convenient timing for travel, based on the next viable timing.</a:t>
            </a:r>
            <a:endParaRPr b="0" i="0" sz="1400" u="none" cap="none" strike="noStrike">
              <a:solidFill>
                <a:srgbClr val="FFFFFF"/>
              </a:solidFill>
              <a:latin typeface="Arial"/>
              <a:ea typeface="Arial"/>
              <a:cs typeface="Arial"/>
              <a:sym typeface="Arial"/>
            </a:endParaRPr>
          </a:p>
        </p:txBody>
      </p:sp>
      <p:sp>
        <p:nvSpPr>
          <p:cNvPr id="282" name="Google Shape;282;p24"/>
          <p:cNvSpPr/>
          <p:nvPr/>
        </p:nvSpPr>
        <p:spPr>
          <a:xfrm>
            <a:off x="1514150" y="3655338"/>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9. Repeating the process to see if the last user is given acceptable options.</a:t>
            </a:r>
            <a:endParaRPr b="0" i="0" sz="1400" u="none" cap="none" strike="noStrike">
              <a:solidFill>
                <a:srgbClr val="FFFFFF"/>
              </a:solidFill>
              <a:latin typeface="Arial"/>
              <a:ea typeface="Arial"/>
              <a:cs typeface="Arial"/>
              <a:sym typeface="Arial"/>
            </a:endParaRPr>
          </a:p>
        </p:txBody>
      </p:sp>
      <p:sp>
        <p:nvSpPr>
          <p:cNvPr id="283" name="Google Shape;283;p24"/>
          <p:cNvSpPr/>
          <p:nvPr/>
        </p:nvSpPr>
        <p:spPr>
          <a:xfrm>
            <a:off x="1537250" y="4311275"/>
            <a:ext cx="5675100" cy="5085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10. Option to book for a week or a month with travel concessions or with some privileges.</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25"/>
          <p:cNvSpPr txBox="1"/>
          <p:nvPr>
            <p:ph type="title"/>
          </p:nvPr>
        </p:nvSpPr>
        <p:spPr>
          <a:xfrm>
            <a:off x="1297500" y="393750"/>
            <a:ext cx="5799300" cy="57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Expected Outcome(CONTD...)</a:t>
            </a:r>
            <a:endParaRPr/>
          </a:p>
        </p:txBody>
      </p:sp>
      <p:sp>
        <p:nvSpPr>
          <p:cNvPr id="289" name="Google Shape;289;p25"/>
          <p:cNvSpPr txBox="1"/>
          <p:nvPr/>
        </p:nvSpPr>
        <p:spPr>
          <a:xfrm>
            <a:off x="1444800" y="1086450"/>
            <a:ext cx="6172200" cy="4509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FFFFFF"/>
              </a:buClr>
              <a:buSzPts val="1400"/>
              <a:buFont typeface="Lato"/>
              <a:buChar char="●"/>
            </a:pPr>
            <a:r>
              <a:rPr b="0" i="0" lang="en-GB" sz="1400" u="none" cap="none" strike="noStrike">
                <a:solidFill>
                  <a:srgbClr val="FFFFFF"/>
                </a:solidFill>
                <a:latin typeface="Lato"/>
                <a:ea typeface="Lato"/>
                <a:cs typeface="Lato"/>
                <a:sym typeface="Lato"/>
              </a:rPr>
              <a:t>This schedule the timings of transportation will avoid the following:</a:t>
            </a:r>
            <a:endParaRPr b="0" i="0" sz="1400" u="none" cap="none" strike="noStrike">
              <a:solidFill>
                <a:srgbClr val="FFFFFF"/>
              </a:solidFill>
              <a:latin typeface="Lato"/>
              <a:ea typeface="Lato"/>
              <a:cs typeface="Lato"/>
              <a:sym typeface="Lato"/>
            </a:endParaRPr>
          </a:p>
        </p:txBody>
      </p:sp>
      <p:sp>
        <p:nvSpPr>
          <p:cNvPr id="290" name="Google Shape;290;p25"/>
          <p:cNvSpPr/>
          <p:nvPr/>
        </p:nvSpPr>
        <p:spPr>
          <a:xfrm>
            <a:off x="1525700" y="1837800"/>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1. Over occupancy or less occupancy of public transport can be mitigated.</a:t>
            </a:r>
            <a:endParaRPr b="0" i="0" sz="1400" u="none" cap="none" strike="noStrike">
              <a:solidFill>
                <a:srgbClr val="000000"/>
              </a:solidFill>
              <a:latin typeface="Arial"/>
              <a:ea typeface="Arial"/>
              <a:cs typeface="Arial"/>
              <a:sym typeface="Arial"/>
            </a:endParaRPr>
          </a:p>
        </p:txBody>
      </p:sp>
      <p:sp>
        <p:nvSpPr>
          <p:cNvPr id="291" name="Google Shape;291;p25"/>
          <p:cNvSpPr/>
          <p:nvPr/>
        </p:nvSpPr>
        <p:spPr>
          <a:xfrm>
            <a:off x="1525700" y="2473500"/>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2. Unnecessary crowding at stations (to avoid social distancing).</a:t>
            </a:r>
            <a:endParaRPr b="0" i="0" sz="1400" u="none" cap="none" strike="noStrike">
              <a:solidFill>
                <a:srgbClr val="FFFFFF"/>
              </a:solidFill>
              <a:latin typeface="Arial"/>
              <a:ea typeface="Arial"/>
              <a:cs typeface="Arial"/>
              <a:sym typeface="Arial"/>
            </a:endParaRPr>
          </a:p>
        </p:txBody>
      </p:sp>
      <p:sp>
        <p:nvSpPr>
          <p:cNvPr id="292" name="Google Shape;292;p25"/>
          <p:cNvSpPr/>
          <p:nvPr/>
        </p:nvSpPr>
        <p:spPr>
          <a:xfrm>
            <a:off x="1537275" y="3109225"/>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3. Enhances user experience, by reducing total travel time as the waiting time is optimised.</a:t>
            </a:r>
            <a:endParaRPr b="0" i="0" sz="1400" u="none" cap="none" strike="noStrike">
              <a:solidFill>
                <a:srgbClr val="FFFFFF"/>
              </a:solidFill>
              <a:latin typeface="Arial"/>
              <a:ea typeface="Arial"/>
              <a:cs typeface="Arial"/>
              <a:sym typeface="Arial"/>
            </a:endParaRPr>
          </a:p>
        </p:txBody>
      </p:sp>
      <p:sp>
        <p:nvSpPr>
          <p:cNvPr id="293" name="Google Shape;293;p25"/>
          <p:cNvSpPr/>
          <p:nvPr/>
        </p:nvSpPr>
        <p:spPr>
          <a:xfrm>
            <a:off x="1525700" y="3710250"/>
            <a:ext cx="5698200" cy="4509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4. Economic viability of public transport system.</a:t>
            </a:r>
            <a:endParaRPr b="0" i="0" sz="1400" u="none" cap="none" strike="noStrike">
              <a:solidFill>
                <a:srgbClr val="FFFFFF"/>
              </a:solidFill>
              <a:latin typeface="Arial"/>
              <a:ea typeface="Arial"/>
              <a:cs typeface="Arial"/>
              <a:sym typeface="Arial"/>
            </a:endParaRPr>
          </a:p>
        </p:txBody>
      </p:sp>
      <p:sp>
        <p:nvSpPr>
          <p:cNvPr id="294" name="Google Shape;294;p25"/>
          <p:cNvSpPr/>
          <p:nvPr/>
        </p:nvSpPr>
        <p:spPr>
          <a:xfrm>
            <a:off x="1537250" y="4311275"/>
            <a:ext cx="5675100" cy="508500"/>
          </a:xfrm>
          <a:prstGeom prst="round2DiagRect">
            <a:avLst>
              <a:gd fmla="val 16667" name="adj1"/>
              <a:gd fmla="val 0" name="adj2"/>
            </a:avLst>
          </a:prstGeom>
          <a:solidFill>
            <a:srgbClr val="1129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5. Encourage people to use public transport.</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